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51"/>
  </p:notesMasterIdLst>
  <p:handoutMasterIdLst>
    <p:handoutMasterId r:id="rId52"/>
  </p:handoutMasterIdLst>
  <p:sldIdLst>
    <p:sldId id="256" r:id="rId5"/>
    <p:sldId id="294" r:id="rId6"/>
    <p:sldId id="337" r:id="rId7"/>
    <p:sldId id="338" r:id="rId8"/>
    <p:sldId id="339" r:id="rId9"/>
    <p:sldId id="341" r:id="rId10"/>
    <p:sldId id="340" r:id="rId11"/>
    <p:sldId id="342" r:id="rId12"/>
    <p:sldId id="343" r:id="rId13"/>
    <p:sldId id="377" r:id="rId14"/>
    <p:sldId id="378" r:id="rId15"/>
    <p:sldId id="415" r:id="rId16"/>
    <p:sldId id="344" r:id="rId17"/>
    <p:sldId id="363" r:id="rId18"/>
    <p:sldId id="345" r:id="rId19"/>
    <p:sldId id="347" r:id="rId20"/>
    <p:sldId id="352" r:id="rId21"/>
    <p:sldId id="346" r:id="rId22"/>
    <p:sldId id="348" r:id="rId23"/>
    <p:sldId id="349" r:id="rId24"/>
    <p:sldId id="350" r:id="rId25"/>
    <p:sldId id="351" r:id="rId26"/>
    <p:sldId id="353" r:id="rId27"/>
    <p:sldId id="354" r:id="rId28"/>
    <p:sldId id="362" r:id="rId29"/>
    <p:sldId id="356" r:id="rId30"/>
    <p:sldId id="355" r:id="rId31"/>
    <p:sldId id="357" r:id="rId32"/>
    <p:sldId id="358" r:id="rId33"/>
    <p:sldId id="360" r:id="rId34"/>
    <p:sldId id="361" r:id="rId35"/>
    <p:sldId id="367" r:id="rId36"/>
    <p:sldId id="364" r:id="rId37"/>
    <p:sldId id="366" r:id="rId38"/>
    <p:sldId id="368" r:id="rId39"/>
    <p:sldId id="369" r:id="rId40"/>
    <p:sldId id="370" r:id="rId41"/>
    <p:sldId id="371" r:id="rId42"/>
    <p:sldId id="365" r:id="rId43"/>
    <p:sldId id="373" r:id="rId44"/>
    <p:sldId id="374" r:id="rId45"/>
    <p:sldId id="375" r:id="rId46"/>
    <p:sldId id="376" r:id="rId47"/>
    <p:sldId id="372" r:id="rId48"/>
    <p:sldId id="325" r:id="rId49"/>
    <p:sldId id="31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A0D66C-5601-4901-9C20-D10DEB52F0A0}">
          <p14:sldIdLst>
            <p14:sldId id="256"/>
            <p14:sldId id="294"/>
            <p14:sldId id="337"/>
            <p14:sldId id="338"/>
            <p14:sldId id="339"/>
            <p14:sldId id="341"/>
            <p14:sldId id="340"/>
            <p14:sldId id="342"/>
            <p14:sldId id="343"/>
            <p14:sldId id="377"/>
            <p14:sldId id="378"/>
            <p14:sldId id="415"/>
            <p14:sldId id="344"/>
            <p14:sldId id="363"/>
            <p14:sldId id="345"/>
            <p14:sldId id="347"/>
            <p14:sldId id="352"/>
            <p14:sldId id="346"/>
            <p14:sldId id="348"/>
            <p14:sldId id="349"/>
            <p14:sldId id="350"/>
            <p14:sldId id="351"/>
            <p14:sldId id="353"/>
            <p14:sldId id="354"/>
            <p14:sldId id="362"/>
            <p14:sldId id="356"/>
            <p14:sldId id="355"/>
            <p14:sldId id="357"/>
            <p14:sldId id="358"/>
            <p14:sldId id="360"/>
            <p14:sldId id="361"/>
            <p14:sldId id="367"/>
            <p14:sldId id="364"/>
            <p14:sldId id="366"/>
            <p14:sldId id="368"/>
            <p14:sldId id="369"/>
            <p14:sldId id="370"/>
            <p14:sldId id="371"/>
            <p14:sldId id="365"/>
            <p14:sldId id="373"/>
            <p14:sldId id="374"/>
            <p14:sldId id="375"/>
            <p14:sldId id="376"/>
            <p14:sldId id="372"/>
          </p14:sldIdLst>
        </p14:section>
        <p14:section name="Question" id="{6FE070C1-AA46-4CB0-A604-ED05C5F5C73D}">
          <p14:sldIdLst>
            <p14:sldId id="325"/>
          </p14:sldIdLst>
        </p14:section>
        <p14:section name="Thanks" id="{BA8F6FAA-4DFE-4251-8A4A-16343E78B46F}">
          <p14:sldIdLst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456" y="60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6/24/2023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6/24/2023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940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  <p:sldLayoutId id="2147483701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Yb65Pg73A0" TargetMode="Externa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youtube.com/watch?v=F7pYHN9iC9I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ltronics.com/collections/malduinos" TargetMode="External"/><Relationship Id="rId2" Type="http://schemas.openxmlformats.org/officeDocument/2006/relationships/hyperlink" Target="https://shop.hak5.org/products/usb-rubber-ducky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3802831"/>
            <a:ext cx="4941771" cy="1122202"/>
          </a:xfrm>
        </p:spPr>
        <p:txBody>
          <a:bodyPr/>
          <a:lstStyle/>
          <a:p>
            <a:r>
              <a:rPr lang="en-US" dirty="0"/>
              <a:t>YAKIN AMAN?</a:t>
            </a:r>
            <a:br>
              <a:rPr lang="en-US" dirty="0"/>
            </a:br>
            <a:r>
              <a:rPr lang="en-US" sz="2400" dirty="0"/>
              <a:t>Cyber security awareness seminar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465867"/>
            <a:ext cx="4941770" cy="396660"/>
          </a:xfrm>
        </p:spPr>
        <p:txBody>
          <a:bodyPr/>
          <a:lstStyle/>
          <a:p>
            <a:r>
              <a:rPr lang="en-US" dirty="0"/>
              <a:t>Satria Ady Pradana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D6F999E-F2CC-B03E-3D30-BA281F224810}"/>
              </a:ext>
            </a:extLst>
          </p:cNvPr>
          <p:cNvSpPr txBox="1">
            <a:spLocks/>
          </p:cNvSpPr>
          <p:nvPr/>
        </p:nvSpPr>
        <p:spPr>
          <a:xfrm>
            <a:off x="6416041" y="5932324"/>
            <a:ext cx="4941770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25/June/2023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F2BA-089D-F2A8-E74A-E85B9FFE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Wrong assumption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E41F2-390D-773E-9BF9-BF8D9B4E0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5A5CC-FFA5-C921-E6DE-3A793C2A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B4BA2-A717-6E52-65E6-6CB87534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57328B-02D4-F0D3-1119-527F747AC090}"/>
              </a:ext>
            </a:extLst>
          </p:cNvPr>
          <p:cNvSpPr txBox="1"/>
          <p:nvPr/>
        </p:nvSpPr>
        <p:spPr>
          <a:xfrm>
            <a:off x="1272540" y="2089725"/>
            <a:ext cx="9646920" cy="14465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Calibri"/>
                <a:sym typeface="Montserrat"/>
              </a:rPr>
              <a:t>Aku bukan siapa-siapa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Calibri"/>
                <a:sym typeface="Montserrat"/>
              </a:rPr>
              <a:t>Aku gak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berbuat</a:t>
            </a:r>
            <a:r>
              <a:rPr lang="en-US" sz="2200" dirty="0">
                <a:ea typeface="+mn-lt"/>
                <a:cs typeface="Calibri"/>
                <a:sym typeface="Montserrat"/>
              </a:rPr>
              <a:t> aneh-aneh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Calibri"/>
              <a:sym typeface="Montserrat"/>
            </a:endParaRPr>
          </a:p>
          <a:p>
            <a:pPr marL="457200"/>
            <a:r>
              <a:rPr lang="en-US" sz="2200" dirty="0">
                <a:ea typeface="+mn-lt"/>
                <a:cs typeface="Calibri"/>
                <a:sym typeface="Montserrat"/>
              </a:rPr>
              <a:t>Jadi gak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mungkin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ada</a:t>
            </a:r>
            <a:r>
              <a:rPr lang="en-US" sz="2200" dirty="0">
                <a:ea typeface="+mn-lt"/>
                <a:cs typeface="Calibri"/>
                <a:sym typeface="Montserrat"/>
              </a:rPr>
              <a:t> yang hack aku,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kan</a:t>
            </a:r>
            <a:r>
              <a:rPr lang="en-US" sz="2200" dirty="0">
                <a:ea typeface="+mn-lt"/>
                <a:cs typeface="Calibri"/>
                <a:sym typeface="Montserrat"/>
              </a:rPr>
              <a:t>?</a:t>
            </a:r>
            <a:endParaRPr lang="en-GB" sz="2200" dirty="0"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07833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A385E-E8FC-FA33-80EE-5835A3A8E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9D6-08F2-C730-EA13-6778BBB7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73C98-4ED5-9A27-FF5F-DD310DB1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275FBA-1FFD-457F-EFB9-8C812934F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36712"/>
            <a:ext cx="4968552" cy="4968552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D26CE5-2CEC-499A-FBA1-167C7F5A2FB5}"/>
              </a:ext>
            </a:extLst>
          </p:cNvPr>
          <p:cNvSpPr txBox="1">
            <a:spLocks/>
          </p:cNvSpPr>
          <p:nvPr/>
        </p:nvSpPr>
        <p:spPr>
          <a:xfrm>
            <a:off x="6742484" y="2501400"/>
            <a:ext cx="4824536" cy="2151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/>
              <a:t>“Meh… I don’t care”</a:t>
            </a:r>
          </a:p>
          <a:p>
            <a:pPr>
              <a:buFont typeface="Arial" panose="020B0604020202020204" pitchFamily="34" charset="0"/>
              <a:buNone/>
            </a:pPr>
            <a:r>
              <a:rPr lang="en-US"/>
              <a:t>@hacker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98844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14F86-F0A5-46A4-8FF2-7C037261DE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79139" y="6459539"/>
            <a:ext cx="1311275" cy="365125"/>
          </a:xfrm>
          <a:prstGeom prst="rect">
            <a:avLst/>
          </a:prstGeom>
        </p:spPr>
        <p:txBody>
          <a:bodyPr/>
          <a:lstStyle/>
          <a:p>
            <a:fld id="{CFF769A4-5203-4A51-8E67-75BB4AB6889B}" type="slidenum">
              <a:rPr lang="id-ID" smtClean="0"/>
              <a:pPr/>
              <a:t>12</a:t>
            </a:fld>
            <a:endParaRPr lang="id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FD896-54F9-48F7-9386-260326174F2D}"/>
              </a:ext>
            </a:extLst>
          </p:cNvPr>
          <p:cNvSpPr txBox="1"/>
          <p:nvPr/>
        </p:nvSpPr>
        <p:spPr>
          <a:xfrm>
            <a:off x="543850" y="980729"/>
            <a:ext cx="3009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Hacker </a:t>
            </a:r>
            <a:r>
              <a:rPr lang="en-US" sz="3200" dirty="0">
                <a:solidFill>
                  <a:srgbClr val="FF0000"/>
                </a:solidFill>
              </a:rPr>
              <a:t>Motives</a:t>
            </a:r>
            <a:endParaRPr lang="id-ID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3EDF0-E685-43EB-9D9D-0E9DC6A5D12B}"/>
              </a:ext>
            </a:extLst>
          </p:cNvPr>
          <p:cNvSpPr txBox="1"/>
          <p:nvPr/>
        </p:nvSpPr>
        <p:spPr>
          <a:xfrm>
            <a:off x="1415481" y="1916833"/>
            <a:ext cx="2859950" cy="1425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Keuntungan</a:t>
            </a:r>
            <a:r>
              <a:rPr lang="en-US" sz="2000" dirty="0"/>
              <a:t> </a:t>
            </a:r>
            <a:r>
              <a:rPr lang="en-US" sz="2000" dirty="0" err="1"/>
              <a:t>Finansial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Ketenaran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Balas </a:t>
            </a:r>
            <a:r>
              <a:rPr lang="en-US" sz="2000" dirty="0" err="1"/>
              <a:t>Dendam</a:t>
            </a:r>
            <a:endParaRPr lang="id-ID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CE51F-7935-42E3-9DEF-910A49C94D79}"/>
              </a:ext>
            </a:extLst>
          </p:cNvPr>
          <p:cNvSpPr txBox="1"/>
          <p:nvPr/>
        </p:nvSpPr>
        <p:spPr>
          <a:xfrm>
            <a:off x="5440394" y="1782734"/>
            <a:ext cx="2932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Hacker </a:t>
            </a:r>
            <a:r>
              <a:rPr lang="en-US" sz="3200" dirty="0">
                <a:solidFill>
                  <a:srgbClr val="00B0F0"/>
                </a:solidFill>
              </a:rPr>
              <a:t>Targets</a:t>
            </a:r>
            <a:endParaRPr lang="id-ID" sz="3200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6E8222-FF64-47F9-9BF2-BF15C21799B3}"/>
              </a:ext>
            </a:extLst>
          </p:cNvPr>
          <p:cNvSpPr txBox="1"/>
          <p:nvPr/>
        </p:nvSpPr>
        <p:spPr>
          <a:xfrm>
            <a:off x="6312024" y="2718837"/>
            <a:ext cx="1571264" cy="958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Company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Kamu</a:t>
            </a:r>
            <a:endParaRPr lang="id-ID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3E8F06-FE71-4CE7-8A55-882485008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161" y="3677497"/>
            <a:ext cx="2600862" cy="260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4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C7D891-57BF-DF60-F8B6-9670C9E3C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case study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95B0EB-2E03-D19C-1AAF-AE5314035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Email Phishing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A0C701-442F-00CC-43F3-22A36C4734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FB2E79-9533-1F3A-9C84-382D7D3E08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Social Engineering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3FF2E7-B01C-5C26-5AEC-256D2B99B6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11BC58B-9875-9747-9BCF-E2885671DF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Unsafe </a:t>
            </a:r>
            <a:r>
              <a:rPr lang="en-US" dirty="0" err="1"/>
              <a:t>Wifi</a:t>
            </a:r>
            <a:r>
              <a:rPr lang="en-US" dirty="0"/>
              <a:t> Connection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51FAAF-08FC-2A96-AC59-D1469D9F2D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1CB1BD2-D2AD-46BB-8D32-77575CB1D3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Malware and Ransomware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9B77066-EFE4-62FE-50AC-4504C8EAAE7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8F422-5CCF-239E-0494-16EEDBA963AC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648D2-5C7D-36E8-5B5E-0E87E43058D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9A736-5964-6695-E43D-46A80CD496E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1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380ADB-1297-3B22-DBB5-DC85172790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phishing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BF552-A488-A258-5252-DDFEC151A82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66380-213C-C2AC-E79F-B30B44975C4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87AEC-926C-791D-1569-BFFEAF41F2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553981-4BB9-D698-67E9-55D83C5393F0}"/>
              </a:ext>
            </a:extLst>
          </p:cNvPr>
          <p:cNvSpPr txBox="1"/>
          <p:nvPr/>
        </p:nvSpPr>
        <p:spPr>
          <a:xfrm>
            <a:off x="6991350" y="4391696"/>
            <a:ext cx="325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It’s fishing, but you are the fish</a:t>
            </a:r>
          </a:p>
        </p:txBody>
      </p:sp>
    </p:spTree>
    <p:extLst>
      <p:ext uri="{BB962C8B-B14F-4D97-AF65-F5344CB8AC3E}">
        <p14:creationId xmlns:p14="http://schemas.microsoft.com/office/powerpoint/2010/main" val="2575081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4545-059A-E39B-8671-EAB6A150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FF632-B20D-DA3F-207A-5399A70A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0C3BB-DBAF-8C07-56A9-297698C0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9E405-A41B-B9C1-A841-4D9A5566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6604F-5D07-0F4D-F219-9CDCBB0291BC}"/>
              </a:ext>
            </a:extLst>
          </p:cNvPr>
          <p:cNvSpPr txBox="1"/>
          <p:nvPr/>
        </p:nvSpPr>
        <p:spPr>
          <a:xfrm>
            <a:off x="335280" y="1832147"/>
            <a:ext cx="9646920" cy="35898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/>
            <a:r>
              <a:rPr lang="en-GB" sz="2200" b="1" dirty="0">
                <a:solidFill>
                  <a:srgbClr val="007DC6"/>
                </a:solidFill>
                <a:ea typeface="+mn-lt"/>
                <a:cs typeface="Calibri"/>
                <a:sym typeface="Montserrat"/>
              </a:rPr>
              <a:t>Phishing</a:t>
            </a:r>
            <a:endParaRPr lang="en-US" sz="2200" dirty="0">
              <a:ea typeface="+mn-lt"/>
              <a:cs typeface="+mn-lt"/>
              <a:sym typeface="Montserrat"/>
            </a:endParaRPr>
          </a:p>
          <a:p>
            <a:pPr marL="457200"/>
            <a:r>
              <a:rPr lang="en-US" sz="2200" dirty="0" err="1">
                <a:ea typeface="+mn-lt"/>
                <a:cs typeface="Calibri"/>
                <a:sym typeface="Montserrat"/>
              </a:rPr>
              <a:t>Percobaan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b="1" dirty="0" err="1">
                <a:ea typeface="+mn-lt"/>
                <a:cs typeface="Calibri"/>
                <a:sym typeface="Montserrat"/>
              </a:rPr>
              <a:t>pencurian</a:t>
            </a:r>
            <a:r>
              <a:rPr lang="en-US" sz="2200" b="1" dirty="0">
                <a:ea typeface="+mn-lt"/>
                <a:cs typeface="Calibri"/>
                <a:sym typeface="Montserrat"/>
              </a:rPr>
              <a:t> informasi </a:t>
            </a:r>
            <a:r>
              <a:rPr lang="en-US" sz="2200" b="1" dirty="0" err="1">
                <a:ea typeface="+mn-lt"/>
                <a:cs typeface="Calibri"/>
                <a:sym typeface="Montserrat"/>
              </a:rPr>
              <a:t>pribadi</a:t>
            </a:r>
            <a:r>
              <a:rPr lang="en-US" sz="2200" b="1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>
                <a:ea typeface="+mn-lt"/>
                <a:cs typeface="Calibri"/>
                <a:sym typeface="Montserrat"/>
              </a:rPr>
              <a:t>(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cth</a:t>
            </a:r>
            <a:r>
              <a:rPr lang="en-US" sz="2200" dirty="0">
                <a:ea typeface="+mn-lt"/>
                <a:cs typeface="Calibri"/>
                <a:sym typeface="Montserrat"/>
              </a:rPr>
              <a:t>: credit card number, bank account, password) dengan </a:t>
            </a:r>
            <a:r>
              <a:rPr lang="en-US" sz="2200" b="1" dirty="0" err="1">
                <a:ea typeface="+mn-lt"/>
                <a:cs typeface="Calibri"/>
                <a:sym typeface="Montserrat"/>
              </a:rPr>
              <a:t>mengarahkan</a:t>
            </a:r>
            <a:r>
              <a:rPr lang="en-US" sz="2200" dirty="0">
                <a:ea typeface="+mn-lt"/>
                <a:cs typeface="Calibri"/>
                <a:sym typeface="Montserrat"/>
              </a:rPr>
              <a:t> agar </a:t>
            </a:r>
            <a:r>
              <a:rPr lang="en-US" sz="2200" b="1" dirty="0">
                <a:ea typeface="+mn-lt"/>
                <a:cs typeface="Calibri"/>
                <a:sym typeface="Montserrat"/>
              </a:rPr>
              <a:t>korban memberikan informasi</a:t>
            </a:r>
            <a:r>
              <a:rPr lang="en-US" sz="2200" dirty="0">
                <a:ea typeface="+mn-lt"/>
                <a:cs typeface="Calibri"/>
                <a:sym typeface="Montserrat"/>
              </a:rPr>
              <a:t>.</a:t>
            </a:r>
          </a:p>
          <a:p>
            <a:pPr marL="457200"/>
            <a:endParaRPr lang="en-GB" sz="2200" dirty="0">
              <a:ea typeface="+mn-lt"/>
              <a:cs typeface="+mn-lt"/>
              <a:sym typeface="Montserrat"/>
            </a:endParaRPr>
          </a:p>
          <a:p>
            <a:pPr marL="457200" marR="0" lvl="0" algn="l">
              <a:spcBef>
                <a:spcPts val="0"/>
              </a:spcBef>
              <a:spcAft>
                <a:spcPts val="0"/>
              </a:spcAft>
            </a:pPr>
            <a:r>
              <a:rPr lang="en-GB" sz="2200" b="1" dirty="0">
                <a:solidFill>
                  <a:srgbClr val="007DC6"/>
                </a:solidFill>
                <a:ea typeface="Montserrat"/>
                <a:cs typeface="Calibri"/>
                <a:sym typeface="Montserrat"/>
              </a:rPr>
              <a:t>Spear Phishing</a:t>
            </a:r>
            <a:endParaRPr lang="en-GB" sz="2200" dirty="0">
              <a:ea typeface="+mn-lt"/>
              <a:cs typeface="Calibri"/>
            </a:endParaRPr>
          </a:p>
          <a:p>
            <a:pPr marL="457200"/>
            <a:r>
              <a:rPr lang="en-GB" sz="2200" dirty="0">
                <a:ea typeface="Montserrat"/>
                <a:cs typeface="Calibri"/>
                <a:sym typeface="Montserrat"/>
              </a:rPr>
              <a:t>Ketika phishing </a:t>
            </a:r>
            <a:r>
              <a:rPr lang="en-GB" sz="2200" dirty="0" err="1">
                <a:ea typeface="Montserrat"/>
                <a:cs typeface="Calibri"/>
                <a:sym typeface="Montserrat"/>
              </a:rPr>
              <a:t>secara</a:t>
            </a:r>
            <a:r>
              <a:rPr lang="en-GB" sz="2200" dirty="0">
                <a:ea typeface="Montserrat"/>
                <a:cs typeface="Calibri"/>
                <a:sym typeface="Montserrat"/>
              </a:rPr>
              <a:t> </a:t>
            </a:r>
            <a:r>
              <a:rPr lang="en-GB" sz="2200" b="1" dirty="0" err="1">
                <a:ea typeface="Montserrat"/>
                <a:cs typeface="Calibri"/>
                <a:sym typeface="Montserrat"/>
              </a:rPr>
              <a:t>khusus</a:t>
            </a:r>
            <a:r>
              <a:rPr lang="en-GB" sz="2200" b="1" dirty="0">
                <a:ea typeface="Montserrat"/>
                <a:cs typeface="Calibri"/>
                <a:sym typeface="Montserrat"/>
              </a:rPr>
              <a:t> </a:t>
            </a:r>
            <a:r>
              <a:rPr lang="en-GB" sz="2200" b="1" dirty="0" err="1">
                <a:ea typeface="Montserrat"/>
                <a:cs typeface="Calibri"/>
                <a:sym typeface="Montserrat"/>
              </a:rPr>
              <a:t>menargetkan</a:t>
            </a:r>
            <a:r>
              <a:rPr lang="en-GB" sz="2200" b="1" dirty="0">
                <a:ea typeface="Montserrat"/>
                <a:cs typeface="Calibri"/>
                <a:sym typeface="Montserrat"/>
              </a:rPr>
              <a:t> </a:t>
            </a:r>
            <a:r>
              <a:rPr lang="en-GB" sz="2200" b="1" dirty="0" err="1">
                <a:ea typeface="Montserrat"/>
                <a:cs typeface="Calibri"/>
                <a:sym typeface="Montserrat"/>
              </a:rPr>
              <a:t>dirimu</a:t>
            </a:r>
            <a:r>
              <a:rPr lang="en-GB" sz="2200" dirty="0">
                <a:ea typeface="Montserrat"/>
                <a:cs typeface="Calibri"/>
                <a:sym typeface="Montserrat"/>
              </a:rPr>
              <a:t>.</a:t>
            </a:r>
          </a:p>
          <a:p>
            <a:pPr marL="457200"/>
            <a:r>
              <a:rPr lang="en-GB" sz="2200" dirty="0" err="1">
                <a:ea typeface="Montserrat"/>
                <a:cs typeface="Calibri"/>
                <a:sym typeface="Montserrat"/>
              </a:rPr>
              <a:t>Mereka</a:t>
            </a:r>
            <a:r>
              <a:rPr lang="en-GB" sz="2200" dirty="0">
                <a:ea typeface="Montserrat"/>
                <a:cs typeface="Calibri"/>
                <a:sym typeface="Montserrat"/>
              </a:rPr>
              <a:t> </a:t>
            </a:r>
            <a:r>
              <a:rPr lang="en-GB" sz="2200" dirty="0" err="1">
                <a:ea typeface="Montserrat"/>
                <a:cs typeface="Calibri"/>
                <a:sym typeface="Montserrat"/>
              </a:rPr>
              <a:t>sudah</a:t>
            </a:r>
            <a:r>
              <a:rPr lang="en-GB" sz="2200" dirty="0">
                <a:ea typeface="Montserrat"/>
                <a:cs typeface="Calibri"/>
                <a:sym typeface="Montserrat"/>
              </a:rPr>
              <a:t> tau </a:t>
            </a:r>
            <a:r>
              <a:rPr lang="en-GB" sz="2200" dirty="0" err="1">
                <a:ea typeface="Montserrat"/>
                <a:cs typeface="Calibri"/>
                <a:sym typeface="Montserrat"/>
              </a:rPr>
              <a:t>informasi</a:t>
            </a:r>
            <a:r>
              <a:rPr lang="en-GB" sz="2200" dirty="0">
                <a:ea typeface="Montserrat"/>
                <a:cs typeface="Calibri"/>
                <a:sym typeface="Montserrat"/>
              </a:rPr>
              <a:t> </a:t>
            </a:r>
            <a:r>
              <a:rPr lang="en-GB" sz="2200" dirty="0" err="1">
                <a:ea typeface="Montserrat"/>
                <a:cs typeface="Calibri"/>
                <a:sym typeface="Montserrat"/>
              </a:rPr>
              <a:t>tentangmu</a:t>
            </a:r>
            <a:r>
              <a:rPr lang="en-GB" sz="2200" dirty="0">
                <a:ea typeface="Montserrat"/>
                <a:cs typeface="Calibri"/>
                <a:sym typeface="Montserrat"/>
              </a:rPr>
              <a:t> (</a:t>
            </a:r>
            <a:r>
              <a:rPr lang="en-GB" sz="2200" dirty="0" err="1">
                <a:ea typeface="Montserrat"/>
                <a:cs typeface="Calibri"/>
                <a:sym typeface="Montserrat"/>
              </a:rPr>
              <a:t>keluarga</a:t>
            </a:r>
            <a:r>
              <a:rPr lang="en-GB" sz="2200" dirty="0">
                <a:ea typeface="Montserrat"/>
                <a:cs typeface="Calibri"/>
                <a:sym typeface="Montserrat"/>
              </a:rPr>
              <a:t>, </a:t>
            </a:r>
            <a:r>
              <a:rPr lang="en-GB" sz="2200" dirty="0" err="1">
                <a:ea typeface="Montserrat"/>
                <a:cs typeface="Calibri"/>
                <a:sym typeface="Montserrat"/>
              </a:rPr>
              <a:t>pekerjaan</a:t>
            </a:r>
            <a:r>
              <a:rPr lang="en-GB" sz="2200" dirty="0">
                <a:ea typeface="Montserrat"/>
                <a:cs typeface="Calibri"/>
                <a:sym typeface="Montserrat"/>
              </a:rPr>
              <a:t>, </a:t>
            </a:r>
            <a:r>
              <a:rPr lang="en-GB" sz="2200" dirty="0" err="1">
                <a:ea typeface="Montserrat"/>
                <a:cs typeface="Calibri"/>
                <a:sym typeface="Montserrat"/>
              </a:rPr>
              <a:t>aktivitas</a:t>
            </a:r>
            <a:r>
              <a:rPr lang="en-GB" sz="2200" dirty="0">
                <a:ea typeface="Montserrat"/>
                <a:cs typeface="Calibri"/>
                <a:sym typeface="Montserrat"/>
              </a:rPr>
              <a:t>, </a:t>
            </a:r>
            <a:r>
              <a:rPr lang="en-GB" sz="2200" dirty="0" err="1">
                <a:ea typeface="Montserrat"/>
                <a:cs typeface="Calibri"/>
                <a:sym typeface="Montserrat"/>
              </a:rPr>
              <a:t>dsb</a:t>
            </a:r>
            <a:r>
              <a:rPr lang="en-GB" sz="2200" dirty="0">
                <a:ea typeface="Montserrat"/>
                <a:cs typeface="Calibri"/>
                <a:sym typeface="Montserrat"/>
              </a:rPr>
              <a:t>). </a:t>
            </a:r>
            <a:endParaRPr lang="en-GB" sz="2200" dirty="0">
              <a:ea typeface="+mn-lt"/>
              <a:cs typeface="+mn-lt"/>
              <a:sym typeface="Montserrat"/>
            </a:endParaRPr>
          </a:p>
          <a:p>
            <a:pPr marL="457200">
              <a:lnSpc>
                <a:spcPct val="150000"/>
              </a:lnSpc>
            </a:pPr>
            <a:endParaRPr lang="en-GB" sz="2200" b="1" dirty="0">
              <a:solidFill>
                <a:srgbClr val="007DC6"/>
              </a:solidFill>
              <a:ea typeface="Montserrat"/>
              <a:cs typeface="Montserra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F88FFFE-955A-F6B0-D5B4-70635A89D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719" y="4343709"/>
            <a:ext cx="2218001" cy="21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814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4545-059A-E39B-8671-EAB6A150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 MEDIUM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FF632-B20D-DA3F-207A-5399A70A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0C3BB-DBAF-8C07-56A9-297698C0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9E405-A41B-B9C1-A841-4D9A5566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6604F-5D07-0F4D-F219-9CDCBB0291BC}"/>
              </a:ext>
            </a:extLst>
          </p:cNvPr>
          <p:cNvSpPr txBox="1"/>
          <p:nvPr/>
        </p:nvSpPr>
        <p:spPr>
          <a:xfrm>
            <a:off x="1706880" y="2089725"/>
            <a:ext cx="9646920" cy="155856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007DC6"/>
                </a:solidFill>
                <a:ea typeface="Montserrat"/>
                <a:cs typeface="Montserrat"/>
              </a:rPr>
              <a:t>E-Mail</a:t>
            </a: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007DC6"/>
                </a:solidFill>
                <a:ea typeface="Montserrat"/>
                <a:cs typeface="Montserrat"/>
              </a:rPr>
              <a:t>SMS / Text Message</a:t>
            </a: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007DC6"/>
                </a:solidFill>
                <a:ea typeface="Montserrat"/>
                <a:cs typeface="Montserrat"/>
              </a:rPr>
              <a:t>Voice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4677604-E8A9-5995-CD32-EDB3DC366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482" y="4394099"/>
            <a:ext cx="25812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701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380ADB-1297-3B22-DBB5-DC851727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 or not?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A38C4D-F926-2FA1-E99C-1D089B4950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0000"/>
                </a:solidFill>
              </a:rPr>
              <a:t>Test your skill in detecting phishing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577276-7DB9-E2B6-3392-169D6F8DE1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E6192ED-5E36-BB3D-8368-97D6FA33D2C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8284DDB-83A2-02B8-1A38-BC4EE7FE5B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CA1515-6508-C8B1-D273-0B7757F907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034B612-9879-FAC9-EEB6-7DF9E6907E3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BF552-A488-A258-5252-DDFEC151A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66380-213C-C2AC-E79F-B30B44975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87AEC-926C-791D-1569-BFFEAF41F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94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86B9-B8B4-0A8D-BAD7-794368B74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 or not?</a:t>
            </a:r>
          </a:p>
        </p:txBody>
      </p:sp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9AE6D0C0-D72D-5A58-6321-491F95C16C99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9FAF9-1E3B-CCCF-13C6-D228E4F1E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B1994-2246-C36C-E233-2168445CB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87C1B-12F1-83C7-5F95-7E9722D1D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A11D66-8B55-04EE-988C-07B84C08D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373" y="1180520"/>
            <a:ext cx="8273603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06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86B9-B8B4-0A8D-BAD7-794368B74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 or not?</a:t>
            </a:r>
          </a:p>
        </p:txBody>
      </p:sp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9AE6D0C0-D72D-5A58-6321-491F95C16C99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9FAF9-1E3B-CCCF-13C6-D228E4F1E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B1994-2246-C36C-E233-2168445CB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87C1B-12F1-83C7-5F95-7E9722D1D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0229B8-3FC1-5E69-D861-22F7F7D32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31" y="1152515"/>
            <a:ext cx="8672848" cy="48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59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/>
          <a:lstStyle/>
          <a:p>
            <a:r>
              <a:rPr lang="en-ZA" dirty="0"/>
              <a:t>Who?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716673" cy="251936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Satria</a:t>
            </a:r>
            <a:r>
              <a:rPr lang="en-US" sz="1800" dirty="0"/>
              <a:t> Ady Pradana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Senior Security Engineer (Red Team) </a:t>
            </a:r>
            <a:r>
              <a:rPr lang="en-US" dirty="0"/>
              <a:t>at Grab Indonesia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 Team / Adversarial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Community Leader of Reversing.ID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ZA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84E18-A9A4-4888-BEFC-F536FA1929BD}"/>
              </a:ext>
            </a:extLst>
          </p:cNvPr>
          <p:cNvSpPr txBox="1"/>
          <p:nvPr/>
        </p:nvSpPr>
        <p:spPr>
          <a:xfrm>
            <a:off x="1333499" y="5837555"/>
            <a:ext cx="1044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id-ID" sz="1600" dirty="0">
                <a:solidFill>
                  <a:schemeClr val="bg1"/>
                </a:solidFill>
                <a:ea typeface="+mn-ea"/>
              </a:rPr>
              <a:t>@xathrya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1A70D0-E9AF-429E-9820-D1592D49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57" y="5841367"/>
            <a:ext cx="334742" cy="3347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D62C2C-B9D8-4ED8-B2A5-316E9037A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886" y="5837555"/>
            <a:ext cx="365125" cy="365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5899CD-8920-4426-B710-2BE979D49207}"/>
              </a:ext>
            </a:extLst>
          </p:cNvPr>
          <p:cNvSpPr txBox="1"/>
          <p:nvPr/>
        </p:nvSpPr>
        <p:spPr>
          <a:xfrm>
            <a:off x="3045028" y="5850840"/>
            <a:ext cx="857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id-ID" sz="1600" dirty="0">
                <a:solidFill>
                  <a:schemeClr val="bg1"/>
                </a:solidFill>
                <a:ea typeface="+mn-ea"/>
              </a:rPr>
              <a:t>xathrya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B32E20-6D6B-48CE-A8DE-5AAA6FDBD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534" y="5765603"/>
            <a:ext cx="513912" cy="5139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5D491B-7F48-45CD-8CFD-DC419805119C}"/>
              </a:ext>
            </a:extLst>
          </p:cNvPr>
          <p:cNvSpPr txBox="1"/>
          <p:nvPr/>
        </p:nvSpPr>
        <p:spPr>
          <a:xfrm>
            <a:off x="4657005" y="5837555"/>
            <a:ext cx="970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600" dirty="0">
                <a:solidFill>
                  <a:schemeClr val="bg1"/>
                </a:solidFill>
                <a:ea typeface="+mn-ea"/>
              </a:rPr>
              <a:t>x</a:t>
            </a:r>
            <a:r>
              <a:rPr lang="id-ID" sz="1600" dirty="0" err="1">
                <a:solidFill>
                  <a:schemeClr val="bg1"/>
                </a:solidFill>
                <a:ea typeface="+mn-ea"/>
              </a:rPr>
              <a:t>athrya</a:t>
            </a:r>
            <a:r>
              <a:rPr lang="en-US" sz="1600" dirty="0">
                <a:solidFill>
                  <a:schemeClr val="bg1"/>
                </a:solidFill>
                <a:ea typeface="+mn-ea"/>
              </a:rPr>
              <a:t>_</a:t>
            </a:r>
            <a:endParaRPr lang="id-ID" sz="1600" dirty="0">
              <a:solidFill>
                <a:schemeClr val="bg1"/>
              </a:solidFill>
              <a:ea typeface="+mn-ea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56A476-5D50-4106-9D5B-58212EA24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422" y="1473941"/>
            <a:ext cx="2595708" cy="4376899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4014021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86B9-B8B4-0A8D-BAD7-794368B74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 or not?</a:t>
            </a:r>
          </a:p>
        </p:txBody>
      </p:sp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9AE6D0C0-D72D-5A58-6321-491F95C16C99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9FAF9-1E3B-CCCF-13C6-D228E4F1E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B1994-2246-C36C-E233-2168445CB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87C1B-12F1-83C7-5F95-7E9722D1D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1A9EA9-AB68-07D5-A7D3-88524F1C3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07" y="1254750"/>
            <a:ext cx="9394065" cy="528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53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86B9-B8B4-0A8D-BAD7-794368B74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 or not?</a:t>
            </a:r>
          </a:p>
        </p:txBody>
      </p:sp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9AE6D0C0-D72D-5A58-6321-491F95C16C99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9FAF9-1E3B-CCCF-13C6-D228E4F1E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B1994-2246-C36C-E233-2168445CB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87C1B-12F1-83C7-5F95-7E9722D1D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11C4FE-C900-4799-7646-F13A79A3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26" y="1439549"/>
            <a:ext cx="8568147" cy="481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18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86B9-B8B4-0A8D-BAD7-794368B74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 or not?</a:t>
            </a:r>
          </a:p>
        </p:txBody>
      </p:sp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9AE6D0C0-D72D-5A58-6321-491F95C16C99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9FAF9-1E3B-CCCF-13C6-D228E4F1E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B1994-2246-C36C-E233-2168445CB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87C1B-12F1-83C7-5F95-7E9722D1D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69E6F5-A063-F437-5287-C109800C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928" y="1403151"/>
            <a:ext cx="8415346" cy="473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38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86B9-B8B4-0A8D-BAD7-794368B74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 or not?</a:t>
            </a:r>
          </a:p>
        </p:txBody>
      </p:sp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9AE6D0C0-D72D-5A58-6321-491F95C16C99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9FAF9-1E3B-CCCF-13C6-D228E4F1E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B1994-2246-C36C-E233-2168445CB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87C1B-12F1-83C7-5F95-7E9722D1D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Picture 2" descr="Marak Phishing Berkedok Undangan Pernikahan, Pahami Cara Kerjanya!">
            <a:extLst>
              <a:ext uri="{FF2B5EF4-FFF2-40B4-BE49-F238E27FC236}">
                <a16:creationId xmlns:a16="http://schemas.microsoft.com/office/drawing/2014/main" id="{DABE7B7C-F9E7-AB2B-EC35-5C239B038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971" y="1690688"/>
            <a:ext cx="7588308" cy="426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77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41F39-9F9B-0B87-7DB8-0B33FD3C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Helps you protect from phishing?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6A52C-E85F-2E0C-DDE3-2F81AF5B9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D2A8F-BD86-3B90-EEF1-6AB3EC720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4E528-6EA8-A26B-A0BF-1C74C693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FA0C00-B49C-DECB-23FF-376A114093D1}"/>
              </a:ext>
            </a:extLst>
          </p:cNvPr>
          <p:cNvGrpSpPr/>
          <p:nvPr/>
        </p:nvGrpSpPr>
        <p:grpSpPr>
          <a:xfrm>
            <a:off x="1393284" y="1814168"/>
            <a:ext cx="1618200" cy="1138664"/>
            <a:chOff x="2917284" y="4958682"/>
            <a:chExt cx="1618200" cy="1138664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308D062-D761-9FBE-29D8-407AE30D1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269180" y="4958682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F0B8B-B08B-6964-C10F-C86639286407}"/>
                </a:ext>
              </a:extLst>
            </p:cNvPr>
            <p:cNvSpPr txBox="1"/>
            <p:nvPr/>
          </p:nvSpPr>
          <p:spPr>
            <a:xfrm>
              <a:off x="2917284" y="5728014"/>
              <a:ext cx="1618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Tetap </a:t>
              </a:r>
              <a:r>
                <a:rPr lang="en-US" b="1" dirty="0" err="1"/>
                <a:t>Tenang</a:t>
              </a:r>
              <a:r>
                <a:rPr lang="en-US" b="1" dirty="0"/>
                <a:t>!</a:t>
              </a:r>
              <a:endParaRPr lang="en-ID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4490AB-D4CB-992A-70A9-B8E27B0EF18A}"/>
              </a:ext>
            </a:extLst>
          </p:cNvPr>
          <p:cNvGrpSpPr/>
          <p:nvPr/>
        </p:nvGrpSpPr>
        <p:grpSpPr>
          <a:xfrm>
            <a:off x="3432131" y="1884131"/>
            <a:ext cx="1361783" cy="1199068"/>
            <a:chOff x="3045490" y="4898278"/>
            <a:chExt cx="1361783" cy="1199068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1CCE58D-1F33-C7AF-E86C-796582590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258383" y="4898278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3A488E-B34D-CA11-2318-847A4CA682CE}"/>
                </a:ext>
              </a:extLst>
            </p:cNvPr>
            <p:cNvSpPr txBox="1"/>
            <p:nvPr/>
          </p:nvSpPr>
          <p:spPr>
            <a:xfrm>
              <a:off x="3045490" y="5728014"/>
              <a:ext cx="1361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Call &amp; Verify</a:t>
              </a:r>
              <a:endParaRPr lang="en-ID" b="1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DFEFCA-8146-C990-EF90-3C6070FC3E14}"/>
              </a:ext>
            </a:extLst>
          </p:cNvPr>
          <p:cNvGrpSpPr/>
          <p:nvPr/>
        </p:nvGrpSpPr>
        <p:grpSpPr>
          <a:xfrm>
            <a:off x="5316680" y="1884131"/>
            <a:ext cx="1732334" cy="1199068"/>
            <a:chOff x="2860220" y="4898278"/>
            <a:chExt cx="1732334" cy="1199068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624BAE1-6FDD-BEA4-EF61-11EBA4E46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258383" y="4898278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CDA1ED-5792-9D7C-F2D2-34F17E76CB57}"/>
                </a:ext>
              </a:extLst>
            </p:cNvPr>
            <p:cNvSpPr txBox="1"/>
            <p:nvPr/>
          </p:nvSpPr>
          <p:spPr>
            <a:xfrm>
              <a:off x="2860220" y="5728014"/>
              <a:ext cx="173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/>
                <a:t>Periksa</a:t>
              </a:r>
              <a:r>
                <a:rPr lang="en-US" b="1" dirty="0"/>
                <a:t> Alamat</a:t>
              </a:r>
              <a:endParaRPr lang="en-ID" b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F77E5-81BC-01F8-002A-22D86B7DE7D5}"/>
              </a:ext>
            </a:extLst>
          </p:cNvPr>
          <p:cNvGrpSpPr/>
          <p:nvPr/>
        </p:nvGrpSpPr>
        <p:grpSpPr>
          <a:xfrm>
            <a:off x="4238315" y="3695448"/>
            <a:ext cx="1663469" cy="1753066"/>
            <a:chOff x="2894656" y="4898278"/>
            <a:chExt cx="1663469" cy="1753066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F2377F4-6731-9580-A540-415F892B5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258383" y="4898278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ACCB02-A597-37D2-143A-BCFC8D973801}"/>
                </a:ext>
              </a:extLst>
            </p:cNvPr>
            <p:cNvSpPr txBox="1"/>
            <p:nvPr/>
          </p:nvSpPr>
          <p:spPr>
            <a:xfrm>
              <a:off x="2894656" y="5728014"/>
              <a:ext cx="166346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/>
                <a:t>Gunakan</a:t>
              </a:r>
              <a:r>
                <a:rPr lang="en-US" b="1" dirty="0"/>
                <a:t> </a:t>
              </a:r>
            </a:p>
            <a:p>
              <a:pPr algn="ctr"/>
              <a:r>
                <a:rPr lang="en-US" b="1" dirty="0"/>
                <a:t>Multi-Factor </a:t>
              </a:r>
            </a:p>
            <a:p>
              <a:pPr algn="ctr"/>
              <a:r>
                <a:rPr lang="en-US" b="1" dirty="0"/>
                <a:t>Authentication</a:t>
              </a:r>
              <a:endParaRPr lang="en-ID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7CDD0E-CBEE-20EA-72FD-A661505496D9}"/>
              </a:ext>
            </a:extLst>
          </p:cNvPr>
          <p:cNvGrpSpPr/>
          <p:nvPr/>
        </p:nvGrpSpPr>
        <p:grpSpPr>
          <a:xfrm>
            <a:off x="6550872" y="3871814"/>
            <a:ext cx="1311000" cy="1476067"/>
            <a:chOff x="3070896" y="4898278"/>
            <a:chExt cx="1311000" cy="1476067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86B3B20D-9134-287E-0CBD-7DF7DA984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258383" y="489827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DF1E00-520E-7FCF-A386-F75D8A9342AF}"/>
                </a:ext>
              </a:extLst>
            </p:cNvPr>
            <p:cNvSpPr txBox="1"/>
            <p:nvPr/>
          </p:nvSpPr>
          <p:spPr>
            <a:xfrm>
              <a:off x="3070896" y="5728014"/>
              <a:ext cx="1311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Style </a:t>
              </a:r>
            </a:p>
            <a:p>
              <a:pPr algn="ctr"/>
              <a:r>
                <a:rPr lang="en-US" b="1" dirty="0"/>
                <a:t>Consistency</a:t>
              </a:r>
              <a:endParaRPr lang="en-ID" b="1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26C1DB-E42C-D8D6-FE24-FFC9758D7D31}"/>
              </a:ext>
            </a:extLst>
          </p:cNvPr>
          <p:cNvGrpSpPr/>
          <p:nvPr/>
        </p:nvGrpSpPr>
        <p:grpSpPr>
          <a:xfrm>
            <a:off x="8577745" y="3871814"/>
            <a:ext cx="1531317" cy="1476067"/>
            <a:chOff x="2960745" y="4898278"/>
            <a:chExt cx="1531317" cy="1476067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16BA1A01-6EC0-1517-6F20-E216FBE50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258383" y="4898278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459C414-BC63-B228-8F31-70CA15B5CE2B}"/>
                </a:ext>
              </a:extLst>
            </p:cNvPr>
            <p:cNvSpPr txBox="1"/>
            <p:nvPr/>
          </p:nvSpPr>
          <p:spPr>
            <a:xfrm>
              <a:off x="2960745" y="5728014"/>
              <a:ext cx="1531317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b="1" dirty="0" err="1"/>
                <a:t>Selalu</a:t>
              </a:r>
              <a:r>
                <a:rPr lang="en-US" b="1" dirty="0"/>
                <a:t> </a:t>
              </a:r>
              <a:br>
                <a:rPr lang="en-US" b="1" dirty="0"/>
              </a:br>
              <a:r>
                <a:rPr lang="en-US" b="1" dirty="0" err="1"/>
                <a:t>Pertanyakan</a:t>
              </a:r>
              <a:r>
                <a:rPr lang="en-US" b="1" dirty="0"/>
                <a:t>!</a:t>
              </a:r>
              <a:endParaRPr lang="en-ID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156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380ADB-1297-3B22-DBB5-DC85172790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ENGINEERING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BF552-A488-A258-5252-DDFEC151A82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66380-213C-C2AC-E79F-B30B44975C4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87AEC-926C-791D-1569-BFFEAF41F2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57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4545-059A-E39B-8671-EAB6A150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engineering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FF632-B20D-DA3F-207A-5399A70A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0C3BB-DBAF-8C07-56A9-297698C0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9E405-A41B-B9C1-A841-4D9A5566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6604F-5D07-0F4D-F219-9CDCBB0291BC}"/>
              </a:ext>
            </a:extLst>
          </p:cNvPr>
          <p:cNvSpPr txBox="1"/>
          <p:nvPr/>
        </p:nvSpPr>
        <p:spPr>
          <a:xfrm>
            <a:off x="335280" y="1832147"/>
            <a:ext cx="9909864" cy="21236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/>
            <a:r>
              <a:rPr lang="en-GB" sz="2200" b="1" dirty="0">
                <a:solidFill>
                  <a:srgbClr val="007DC6"/>
                </a:solidFill>
                <a:ea typeface="+mn-lt"/>
                <a:cs typeface="Calibri"/>
                <a:sym typeface="Montserrat"/>
              </a:rPr>
              <a:t>Social Engineering</a:t>
            </a:r>
            <a:endParaRPr lang="en-US" sz="2200" dirty="0">
              <a:ea typeface="+mn-lt"/>
              <a:cs typeface="+mn-lt"/>
              <a:sym typeface="Montserrat"/>
            </a:endParaRPr>
          </a:p>
          <a:p>
            <a:pPr marL="457200"/>
            <a:r>
              <a:rPr lang="en-US" sz="2200" dirty="0" err="1">
                <a:ea typeface="+mn-lt"/>
                <a:cs typeface="Calibri"/>
                <a:sym typeface="Montserrat"/>
              </a:rPr>
              <a:t>Mengaku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atau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menyerupai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pihak</a:t>
            </a:r>
            <a:r>
              <a:rPr lang="en-US" sz="2200" dirty="0">
                <a:ea typeface="+mn-lt"/>
                <a:cs typeface="Calibri"/>
                <a:sym typeface="Montserrat"/>
              </a:rPr>
              <a:t> yang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memiliki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relasi</a:t>
            </a:r>
            <a:r>
              <a:rPr lang="en-US" sz="2200" dirty="0">
                <a:ea typeface="+mn-lt"/>
                <a:cs typeface="Calibri"/>
                <a:sym typeface="Montserrat"/>
              </a:rPr>
              <a:t> (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misal</a:t>
            </a:r>
            <a:r>
              <a:rPr lang="en-US" sz="2200" dirty="0">
                <a:ea typeface="+mn-lt"/>
                <a:cs typeface="Calibri"/>
                <a:sym typeface="Montserrat"/>
              </a:rPr>
              <a:t>: keluarga)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atau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otoritas</a:t>
            </a:r>
            <a:r>
              <a:rPr lang="en-US" sz="2200" dirty="0">
                <a:ea typeface="+mn-lt"/>
                <a:cs typeface="Calibri"/>
                <a:sym typeface="Montserrat"/>
              </a:rPr>
              <a:t> (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misal</a:t>
            </a:r>
            <a:r>
              <a:rPr lang="en-US" sz="2200" dirty="0">
                <a:ea typeface="+mn-lt"/>
                <a:cs typeface="Calibri"/>
                <a:sym typeface="Montserrat"/>
              </a:rPr>
              <a:t>: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atasan</a:t>
            </a:r>
            <a:r>
              <a:rPr lang="en-US" sz="2200" dirty="0">
                <a:ea typeface="+mn-lt"/>
                <a:cs typeface="Calibri"/>
                <a:sym typeface="Montserrat"/>
              </a:rPr>
              <a:t>,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instansi</a:t>
            </a:r>
            <a:r>
              <a:rPr lang="en-US" sz="2200" dirty="0">
                <a:ea typeface="+mn-lt"/>
                <a:cs typeface="Calibri"/>
                <a:sym typeface="Montserrat"/>
              </a:rPr>
              <a:t>) dengan korban untuk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mempengaruhi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sehingga</a:t>
            </a:r>
            <a:r>
              <a:rPr lang="en-US" sz="2200" dirty="0">
                <a:ea typeface="+mn-lt"/>
                <a:cs typeface="Calibri"/>
                <a:sym typeface="Montserrat"/>
              </a:rPr>
              <a:t> korban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melakukan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tindakan</a:t>
            </a:r>
            <a:r>
              <a:rPr lang="en-US" sz="2200" dirty="0">
                <a:ea typeface="+mn-lt"/>
                <a:cs typeface="Calibri"/>
                <a:sym typeface="Montserrat"/>
              </a:rPr>
              <a:t> yang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dikehendaki</a:t>
            </a:r>
            <a:r>
              <a:rPr lang="en-US" sz="2200" dirty="0">
                <a:ea typeface="+mn-lt"/>
                <a:cs typeface="Calibri"/>
                <a:sym typeface="Montserrat"/>
              </a:rPr>
              <a:t> attacker.</a:t>
            </a:r>
          </a:p>
          <a:p>
            <a:pPr marL="457200"/>
            <a:endParaRPr lang="en-US" sz="2200" dirty="0">
              <a:ea typeface="+mn-lt"/>
              <a:cs typeface="Calibri"/>
              <a:sym typeface="Montserrat"/>
            </a:endParaRPr>
          </a:p>
          <a:p>
            <a:pPr marL="457200"/>
            <a:r>
              <a:rPr lang="en-US" sz="2200" dirty="0">
                <a:ea typeface="+mn-lt"/>
                <a:cs typeface="Calibri"/>
                <a:sym typeface="Montserrat"/>
              </a:rPr>
              <a:t>Fun fact: phishing termasuk social engineering, yes!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F88FFFE-955A-F6B0-D5B4-70635A89D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719" y="4343709"/>
            <a:ext cx="2218001" cy="21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507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92BD-F64F-645F-6EC3-37C52867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engineering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4646B-8EC5-BC75-FBCF-034F82A19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7D526-9BC4-65A5-AB96-54B809958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1B3C8-5151-FD4A-6BF7-EA2D4EA6E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2" descr="Chart&#10;&#10;Description automatically generated">
            <a:extLst>
              <a:ext uri="{FF2B5EF4-FFF2-40B4-BE49-F238E27FC236}">
                <a16:creationId xmlns:a16="http://schemas.microsoft.com/office/drawing/2014/main" id="{DF170420-3B92-7BED-1CA3-A779E66C72C5}"/>
              </a:ext>
            </a:extLst>
          </p:cNvPr>
          <p:cNvPicPr>
            <a:picLocks noGrp="1" noChangeAspect="1"/>
          </p:cNvPicPr>
          <p:nvPr>
            <p:ph type="dgm" sz="quarter" idx="15"/>
          </p:nvPr>
        </p:nvPicPr>
        <p:blipFill>
          <a:blip r:embed="rId2"/>
          <a:stretch>
            <a:fillRect/>
          </a:stretch>
        </p:blipFill>
        <p:spPr>
          <a:xfrm>
            <a:off x="1990015" y="1581149"/>
            <a:ext cx="8315044" cy="46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53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65B5-5FF8-F6EC-B7C3-D36623F9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F40E2-EC97-C5C9-1024-B9F122B5D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6759D-0ECA-4630-8E6A-37C0072E4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C24D6-2808-478C-AEFA-EB60A19EC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50264120-B612-C30B-397A-EEA82F6FE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17" y="1358900"/>
            <a:ext cx="4107366" cy="49974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0D071D-4AE3-2364-30DE-0264AA9D180C}"/>
              </a:ext>
            </a:extLst>
          </p:cNvPr>
          <p:cNvCxnSpPr>
            <a:cxnSpLocks/>
          </p:cNvCxnSpPr>
          <p:nvPr/>
        </p:nvCxnSpPr>
        <p:spPr>
          <a:xfrm flipH="1">
            <a:off x="8212206" y="6162034"/>
            <a:ext cx="134553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395C97-4CB8-A5D0-F59D-B3AA22879C32}"/>
              </a:ext>
            </a:extLst>
          </p:cNvPr>
          <p:cNvSpPr txBox="1"/>
          <p:nvPr/>
        </p:nvSpPr>
        <p:spPr>
          <a:xfrm>
            <a:off x="1558198" y="2795711"/>
            <a:ext cx="28667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/>
              </a:rPr>
              <a:t>Social Engineering</a:t>
            </a:r>
            <a:endParaRPr lang="en-US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9AF38C-F5BF-4D25-E61B-6EB0B0DB4C07}"/>
              </a:ext>
            </a:extLst>
          </p:cNvPr>
          <p:cNvSpPr txBox="1"/>
          <p:nvPr/>
        </p:nvSpPr>
        <p:spPr>
          <a:xfrm>
            <a:off x="1558198" y="349113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4"/>
              </a:rPr>
              <a:t>Amazing Mind Reader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1489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02C30-D818-8D18-61C8-29B8A6E89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17D074FF-DC5D-5CD2-E1F7-84917099027D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D5D11-7CC4-FE9A-8147-0ECB929B1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B1BBD-85D5-3FE6-5E67-951C9B0A0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E5B80-5F96-11A9-F400-100B54CA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BFB5A00-60CF-722C-478A-E5DCB4BD9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26" y="961496"/>
            <a:ext cx="8773348" cy="493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10576-9BCE-9AEB-8010-5BB2DC5BD4E8}"/>
              </a:ext>
            </a:extLst>
          </p:cNvPr>
          <p:cNvSpPr txBox="1"/>
          <p:nvPr/>
        </p:nvSpPr>
        <p:spPr>
          <a:xfrm>
            <a:off x="5135416" y="6048573"/>
            <a:ext cx="1921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400" i="1"/>
              <a:t>Source: Uber Hack 2022</a:t>
            </a:r>
            <a:endParaRPr lang="en-GB" sz="1400" i="1"/>
          </a:p>
        </p:txBody>
      </p:sp>
    </p:spTree>
    <p:extLst>
      <p:ext uri="{BB962C8B-B14F-4D97-AF65-F5344CB8AC3E}">
        <p14:creationId xmlns:p14="http://schemas.microsoft.com/office/powerpoint/2010/main" val="85794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152BF-DBA4-047D-D911-87728932B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9955" y="2215167"/>
            <a:ext cx="6055262" cy="211076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id-ID" sz="2600" b="1" dirty="0">
                <a:solidFill>
                  <a:schemeClr val="tx1"/>
                </a:solidFill>
                <a:latin typeface="Calibri"/>
                <a:cs typeface="Arial"/>
              </a:rPr>
              <a:t>Know Thyself, Know Thy Enemies.</a:t>
            </a:r>
            <a:endParaRPr lang="id-ID" altLang="id-ID" sz="2600" b="1" dirty="0">
              <a:solidFill>
                <a:schemeClr val="tx1"/>
              </a:solidFill>
              <a:latin typeface="Calibri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id-ID" sz="2600" b="1" dirty="0">
                <a:solidFill>
                  <a:schemeClr val="tx1"/>
                </a:solidFill>
                <a:latin typeface="Calibri"/>
                <a:cs typeface="Arial"/>
              </a:rPr>
              <a:t>Thousands battles, Thousands Victories.</a:t>
            </a:r>
            <a:endParaRPr lang="en-US" altLang="id-ID" sz="2600" b="1" dirty="0">
              <a:solidFill>
                <a:schemeClr val="tx1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altLang="id-ID" sz="1600" dirty="0">
                <a:solidFill>
                  <a:schemeClr val="tx1"/>
                </a:solidFill>
                <a:latin typeface="Calibri"/>
                <a:cs typeface="Arial"/>
              </a:rPr>
              <a:t>Sun Tzu - Art of War</a:t>
            </a:r>
            <a:r>
              <a:rPr lang="id-ID" altLang="id-ID" sz="1600" dirty="0">
                <a:solidFill>
                  <a:schemeClr val="tx1"/>
                </a:solidFill>
                <a:latin typeface="Calibri"/>
                <a:cs typeface="Arial"/>
              </a:rPr>
              <a:t> </a:t>
            </a:r>
            <a:endParaRPr lang="id-ID" sz="1600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3A2EC-4019-99EC-12D1-735B94EA9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BB5DD-30E4-33DD-52D5-0238F1C3E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A9D88-2168-2741-3F41-6B365199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380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380ADB-1297-3B22-DBB5-DC85172790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BAD USB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BF552-A488-A258-5252-DDFEC151A82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66380-213C-C2AC-E79F-B30B44975C4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87AEC-926C-791D-1569-BFFEAF41F2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275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4545-059A-E39B-8671-EAB6A150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USB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FF632-B20D-DA3F-207A-5399A70A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0C3BB-DBAF-8C07-56A9-297698C0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9E405-A41B-B9C1-A841-4D9A5566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6604F-5D07-0F4D-F219-9CDCBB0291BC}"/>
              </a:ext>
            </a:extLst>
          </p:cNvPr>
          <p:cNvSpPr txBox="1"/>
          <p:nvPr/>
        </p:nvSpPr>
        <p:spPr>
          <a:xfrm>
            <a:off x="335280" y="1832147"/>
            <a:ext cx="9909864" cy="393954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/>
            <a:r>
              <a:rPr lang="en-US" sz="2200" b="1" dirty="0">
                <a:solidFill>
                  <a:srgbClr val="007DC6"/>
                </a:solidFill>
                <a:ea typeface="+mn-lt"/>
                <a:cs typeface="Calibri"/>
                <a:sym typeface="Montserrat"/>
              </a:rPr>
              <a:t>Bad USB</a:t>
            </a:r>
            <a:endParaRPr lang="en-US" sz="2200" dirty="0">
              <a:ea typeface="+mn-lt"/>
              <a:cs typeface="+mn-lt"/>
              <a:sym typeface="Montserrat"/>
            </a:endParaRPr>
          </a:p>
          <a:p>
            <a:pPr marL="457200"/>
            <a:r>
              <a:rPr lang="en-US" sz="2200" dirty="0">
                <a:ea typeface="+mn-lt"/>
                <a:cs typeface="Calibri"/>
                <a:sym typeface="Montserrat"/>
              </a:rPr>
              <a:t>Perangkat dengan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konektivitas</a:t>
            </a:r>
            <a:r>
              <a:rPr lang="en-US" sz="2200" dirty="0">
                <a:ea typeface="+mn-lt"/>
                <a:cs typeface="Calibri"/>
                <a:sym typeface="Montserrat"/>
              </a:rPr>
              <a:t> USB dan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seakan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memiliki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peran</a:t>
            </a:r>
            <a:r>
              <a:rPr lang="en-US" sz="2200" dirty="0">
                <a:ea typeface="+mn-lt"/>
                <a:cs typeface="Calibri"/>
                <a:sym typeface="Montserrat"/>
              </a:rPr>
              <a:t> tertentu (sebagai flash disk, power bank, dsb)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namun</a:t>
            </a:r>
            <a:r>
              <a:rPr lang="en-US" sz="2200" dirty="0">
                <a:ea typeface="+mn-lt"/>
                <a:cs typeface="Calibri"/>
                <a:sym typeface="Montserrat"/>
              </a:rPr>
              <a:t> menjalankan aktivitas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berbahaya</a:t>
            </a:r>
            <a:r>
              <a:rPr lang="en-US" sz="2200" dirty="0">
                <a:ea typeface="+mn-lt"/>
                <a:cs typeface="Calibri"/>
                <a:sym typeface="Montserrat"/>
              </a:rPr>
              <a:t> saat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terhubung</a:t>
            </a:r>
            <a:r>
              <a:rPr lang="en-US" sz="2200" dirty="0">
                <a:ea typeface="+mn-lt"/>
                <a:cs typeface="Calibri"/>
                <a:sym typeface="Montserrat"/>
              </a:rPr>
              <a:t>.</a:t>
            </a:r>
          </a:p>
          <a:p>
            <a:pPr marL="457200"/>
            <a:endParaRPr lang="en-US" sz="2200" dirty="0">
              <a:ea typeface="+mn-lt"/>
              <a:cs typeface="Calibri"/>
              <a:sym typeface="Montserrat"/>
            </a:endParaRPr>
          </a:p>
          <a:p>
            <a:pPr marL="457200"/>
            <a:r>
              <a:rPr lang="en-US" sz="2200" dirty="0">
                <a:ea typeface="+mn-lt"/>
                <a:cs typeface="Calibri"/>
                <a:sym typeface="Montserrat"/>
              </a:rPr>
              <a:t>Produk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komersial</a:t>
            </a:r>
            <a:r>
              <a:rPr lang="en-US" sz="2200" dirty="0">
                <a:ea typeface="+mn-lt"/>
                <a:cs typeface="Calibri"/>
                <a:sym typeface="Montserrat"/>
              </a:rPr>
              <a:t> (untuk PoC):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USB Rubber Ducky</a:t>
            </a:r>
            <a:endParaRPr lang="en-US" sz="2400" dirty="0"/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3"/>
              </a:rPr>
              <a:t>MalDuino</a:t>
            </a:r>
            <a:endParaRPr lang="en-US" sz="2400" dirty="0"/>
          </a:p>
          <a:p>
            <a:pPr marL="457200"/>
            <a:endParaRPr lang="en-US" sz="2400" dirty="0"/>
          </a:p>
          <a:p>
            <a:pPr marL="457200"/>
            <a:r>
              <a:rPr lang="en-US" sz="2400" dirty="0"/>
              <a:t>Bikin sendiri </a:t>
            </a:r>
            <a:r>
              <a:rPr lang="en-US" sz="2400" dirty="0" err="1"/>
              <a:t>BadUSB</a:t>
            </a:r>
            <a:r>
              <a:rPr lang="en-US" sz="2400" dirty="0"/>
              <a:t>? Bisa!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Calibri"/>
              <a:sym typeface="Montserra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F88FFFE-955A-F6B0-D5B4-70635A89D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719" y="4343709"/>
            <a:ext cx="2218001" cy="21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256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4545-059A-E39B-8671-EAB6A150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PRACTICE WITH USB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FF632-B20D-DA3F-207A-5399A70A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0C3BB-DBAF-8C07-56A9-297698C0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9E405-A41B-B9C1-A841-4D9A5566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6604F-5D07-0F4D-F219-9CDCBB0291BC}"/>
              </a:ext>
            </a:extLst>
          </p:cNvPr>
          <p:cNvSpPr txBox="1"/>
          <p:nvPr/>
        </p:nvSpPr>
        <p:spPr>
          <a:xfrm>
            <a:off x="335280" y="1832147"/>
            <a:ext cx="9909864" cy="34778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 err="1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Hindari</a:t>
            </a:r>
            <a:r>
              <a:rPr lang="en-US" sz="2200" dirty="0">
                <a:ea typeface="+mn-lt"/>
                <a:cs typeface="Calibri"/>
                <a:sym typeface="Montserrat"/>
              </a:rPr>
              <a:t> public charging stations.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Terutama</a:t>
            </a:r>
            <a:r>
              <a:rPr lang="en-US" sz="2200" dirty="0">
                <a:ea typeface="+mn-lt"/>
                <a:cs typeface="Calibri"/>
                <a:sym typeface="Montserrat"/>
              </a:rPr>
              <a:t> di tempat yang tidak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dikenal</a:t>
            </a:r>
            <a:r>
              <a:rPr lang="en-US" sz="2200" dirty="0">
                <a:ea typeface="+mn-lt"/>
                <a:cs typeface="Calibri"/>
                <a:sym typeface="Montserrat"/>
              </a:rPr>
              <a:t>.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Gunakan</a:t>
            </a:r>
            <a:r>
              <a:rPr lang="en-US" sz="2200" dirty="0">
                <a:ea typeface="+mn-lt"/>
                <a:cs typeface="Calibri"/>
                <a:sym typeface="Montserrat"/>
              </a:rPr>
              <a:t> USB 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Calibri"/>
              <a:sym typeface="Montserrat"/>
            </a:endParaRP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Jangan colok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sembarang</a:t>
            </a:r>
            <a:r>
              <a:rPr lang="en-US" sz="2200" dirty="0">
                <a:ea typeface="+mn-lt"/>
                <a:cs typeface="Calibri"/>
                <a:sym typeface="Montserrat"/>
              </a:rPr>
              <a:t> perangkat USB yang bukan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punyamu</a:t>
            </a:r>
            <a:r>
              <a:rPr lang="en-US" sz="2200" dirty="0">
                <a:ea typeface="+mn-lt"/>
                <a:cs typeface="Calibri"/>
                <a:sym typeface="Montserrat"/>
              </a:rPr>
              <a:t>.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Calibri"/>
              <a:sym typeface="Montserrat"/>
            </a:endParaRP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Encrypt </a:t>
            </a:r>
            <a:r>
              <a:rPr lang="en-US" sz="2200" dirty="0">
                <a:ea typeface="+mn-lt"/>
                <a:cs typeface="Calibri"/>
                <a:sym typeface="Montserrat"/>
              </a:rPr>
              <a:t>data di perangkat USB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milikmu</a:t>
            </a:r>
            <a:r>
              <a:rPr lang="en-US" sz="2200" dirty="0">
                <a:ea typeface="+mn-lt"/>
                <a:cs typeface="Calibri"/>
                <a:sym typeface="Montserrat"/>
              </a:rPr>
              <a:t>, jaga-jaga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jika</a:t>
            </a:r>
            <a:r>
              <a:rPr lang="en-US" sz="2200" dirty="0">
                <a:ea typeface="+mn-lt"/>
                <a:cs typeface="Calibri"/>
                <a:sym typeface="Montserrat"/>
              </a:rPr>
              <a:t> kamu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kehilangan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atau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perangkatmu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dicuri</a:t>
            </a:r>
            <a:r>
              <a:rPr lang="en-US" sz="2200" dirty="0">
                <a:ea typeface="+mn-lt"/>
                <a:cs typeface="Calibri"/>
                <a:sym typeface="Montserrat"/>
              </a:rPr>
              <a:t>.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Calibri"/>
              <a:sym typeface="Montserrat"/>
            </a:endParaRPr>
          </a:p>
          <a:p>
            <a:pPr marL="800100" indent="-342900"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Calibri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35420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380ADB-1297-3B22-DBB5-DC85172790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UNSAFE WIFI CONNECTION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BF552-A488-A258-5252-DDFEC151A82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66380-213C-C2AC-E79F-B30B44975C4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87AEC-926C-791D-1569-BFFEAF41F2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11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65B5-5FF8-F6EC-B7C3-D36623F9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F40E2-EC97-C5C9-1024-B9F122B5D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6759D-0ECA-4630-8E6A-37C0072E4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C24D6-2808-478C-AEFA-EB60A19EC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34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BF269-E55F-EE84-36DB-9011617E5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833" y="1262130"/>
            <a:ext cx="4801178" cy="47234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EADE1C-ABC4-D788-B96C-395CD82A60A6}"/>
              </a:ext>
            </a:extLst>
          </p:cNvPr>
          <p:cNvSpPr txBox="1"/>
          <p:nvPr/>
        </p:nvSpPr>
        <p:spPr>
          <a:xfrm>
            <a:off x="838200" y="2372249"/>
            <a:ext cx="94069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/>
            <a:r>
              <a:rPr lang="en-US" sz="2200" b="1" dirty="0">
                <a:solidFill>
                  <a:srgbClr val="007DC6"/>
                </a:solidFill>
                <a:ea typeface="+mn-lt"/>
                <a:cs typeface="Calibri"/>
                <a:sym typeface="Montserrat"/>
              </a:rPr>
              <a:t>Siapa yang Suka </a:t>
            </a:r>
            <a:r>
              <a:rPr lang="en-US" sz="2200" b="1" dirty="0" err="1">
                <a:solidFill>
                  <a:srgbClr val="007DC6"/>
                </a:solidFill>
                <a:ea typeface="+mn-lt"/>
                <a:cs typeface="Calibri"/>
                <a:sym typeface="Montserrat"/>
              </a:rPr>
              <a:t>WiFi</a:t>
            </a:r>
            <a:r>
              <a:rPr lang="en-US" sz="2200" b="1" dirty="0">
                <a:solidFill>
                  <a:srgbClr val="007DC6"/>
                </a:solidFill>
                <a:ea typeface="+mn-lt"/>
                <a:cs typeface="Calibri"/>
                <a:sym typeface="Montserrat"/>
              </a:rPr>
              <a:t> </a:t>
            </a:r>
            <a:r>
              <a:rPr lang="en-US" sz="2200" b="1" dirty="0" err="1">
                <a:solidFill>
                  <a:srgbClr val="007DC6"/>
                </a:solidFill>
                <a:ea typeface="+mn-lt"/>
                <a:cs typeface="Calibri"/>
                <a:sym typeface="Montserrat"/>
              </a:rPr>
              <a:t>Gratisan</a:t>
            </a:r>
            <a:r>
              <a:rPr lang="en-US" sz="2200" b="1" dirty="0">
                <a:solidFill>
                  <a:srgbClr val="007DC6"/>
                </a:solidFill>
                <a:ea typeface="+mn-lt"/>
                <a:cs typeface="Calibri"/>
                <a:sym typeface="Montserrat"/>
              </a:rPr>
              <a:t>?</a:t>
            </a:r>
            <a:endParaRPr lang="en-US" sz="2200" dirty="0">
              <a:ea typeface="+mn-lt"/>
              <a:cs typeface="Calibri"/>
              <a:sym typeface="Montserra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7778EC-C7ED-AC8C-2B92-CDDF224D855B}"/>
              </a:ext>
            </a:extLst>
          </p:cNvPr>
          <p:cNvSpPr txBox="1"/>
          <p:nvPr/>
        </p:nvSpPr>
        <p:spPr>
          <a:xfrm>
            <a:off x="1339361" y="3933412"/>
            <a:ext cx="94069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/>
            <a:r>
              <a:rPr lang="en-US" sz="2200" b="1" dirty="0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Yakin </a:t>
            </a:r>
            <a:r>
              <a:rPr lang="en-US" sz="2200" b="1" dirty="0" err="1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aman</a:t>
            </a:r>
            <a:r>
              <a:rPr lang="en-US" sz="2200" b="1" dirty="0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?</a:t>
            </a:r>
            <a:endParaRPr lang="en-US" sz="2200" dirty="0">
              <a:solidFill>
                <a:srgbClr val="FF0000"/>
              </a:solidFill>
              <a:ea typeface="+mn-lt"/>
              <a:cs typeface="Calibri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41687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4545-059A-E39B-8671-EAB6A150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Matters?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FF632-B20D-DA3F-207A-5399A70A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0C3BB-DBAF-8C07-56A9-297698C0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9E405-A41B-B9C1-A841-4D9A5566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6604F-5D07-0F4D-F219-9CDCBB0291BC}"/>
              </a:ext>
            </a:extLst>
          </p:cNvPr>
          <p:cNvSpPr txBox="1"/>
          <p:nvPr/>
        </p:nvSpPr>
        <p:spPr>
          <a:xfrm>
            <a:off x="335280" y="1832147"/>
            <a:ext cx="9909864" cy="38164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>
              <a:lnSpc>
                <a:spcPct val="150000"/>
              </a:lnSpc>
            </a:pPr>
            <a:r>
              <a:rPr lang="en-US" sz="2200" b="1" dirty="0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Man in the Middle</a:t>
            </a:r>
          </a:p>
          <a:p>
            <a:pPr marL="457200">
              <a:lnSpc>
                <a:spcPct val="150000"/>
              </a:lnSpc>
            </a:pPr>
            <a:r>
              <a:rPr lang="en-US" sz="2200" dirty="0" err="1">
                <a:ea typeface="+mn-lt"/>
                <a:cs typeface="Calibri"/>
                <a:sym typeface="Montserrat"/>
              </a:rPr>
              <a:t>Seseorang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bisa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berada</a:t>
            </a:r>
            <a:r>
              <a:rPr lang="en-US" sz="2200" dirty="0">
                <a:ea typeface="+mn-lt"/>
                <a:cs typeface="Calibri"/>
                <a:sym typeface="Montserrat"/>
              </a:rPr>
              <a:t> di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tengah</a:t>
            </a:r>
            <a:r>
              <a:rPr lang="en-US" sz="2200" dirty="0">
                <a:ea typeface="+mn-lt"/>
                <a:cs typeface="Calibri"/>
                <a:sym typeface="Montserrat"/>
              </a:rPr>
              <a:t> dua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pihak</a:t>
            </a:r>
            <a:r>
              <a:rPr lang="en-US" sz="2200" dirty="0">
                <a:ea typeface="+mn-lt"/>
                <a:cs typeface="Calibri"/>
                <a:sym typeface="Montserrat"/>
              </a:rPr>
              <a:t> yang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berkomunikasi</a:t>
            </a:r>
            <a:r>
              <a:rPr lang="en-US" sz="2200" dirty="0">
                <a:ea typeface="+mn-lt"/>
                <a:cs typeface="Calibri"/>
                <a:sym typeface="Montserrat"/>
              </a:rPr>
              <a:t> Sehingga dapat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melihat</a:t>
            </a:r>
            <a:r>
              <a:rPr lang="en-US" sz="2200" dirty="0">
                <a:ea typeface="+mn-lt"/>
                <a:cs typeface="Calibri"/>
                <a:sym typeface="Montserrat"/>
              </a:rPr>
              <a:t> dan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mempengaruhi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percakapan</a:t>
            </a:r>
            <a:r>
              <a:rPr lang="en-US" sz="2200" dirty="0">
                <a:ea typeface="+mn-lt"/>
                <a:cs typeface="Calibri"/>
                <a:sym typeface="Montserrat"/>
              </a:rPr>
              <a:t> yang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ada</a:t>
            </a:r>
            <a:r>
              <a:rPr lang="en-US" sz="2200" dirty="0">
                <a:ea typeface="+mn-lt"/>
                <a:cs typeface="Calibri"/>
                <a:sym typeface="Montserrat"/>
              </a:rPr>
              <a:t>.</a:t>
            </a:r>
          </a:p>
          <a:p>
            <a:pPr marL="12573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Calibri"/>
                <a:sym typeface="Montserrat"/>
              </a:rPr>
              <a:t>Eavesdropping (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sadap</a:t>
            </a:r>
            <a:r>
              <a:rPr lang="en-US" sz="2200" dirty="0">
                <a:ea typeface="+mn-lt"/>
                <a:cs typeface="Calibri"/>
                <a:sym typeface="Montserrat"/>
              </a:rPr>
              <a:t>)</a:t>
            </a:r>
          </a:p>
          <a:p>
            <a:pPr marL="12573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Calibri"/>
                <a:sym typeface="Montserrat"/>
              </a:rPr>
              <a:t>Tampering (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modifikasi</a:t>
            </a:r>
            <a:r>
              <a:rPr lang="en-US" sz="2200" dirty="0">
                <a:ea typeface="+mn-lt"/>
                <a:cs typeface="Calibri"/>
                <a:sym typeface="Montserrat"/>
              </a:rPr>
              <a:t>)</a:t>
            </a:r>
          </a:p>
          <a:p>
            <a:pPr marL="12573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Calibri"/>
              <a:sym typeface="Montserrat"/>
            </a:endParaRPr>
          </a:p>
          <a:p>
            <a:pPr marL="800100" indent="-342900"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Calibri"/>
              <a:sym typeface="Montserrat"/>
            </a:endParaRPr>
          </a:p>
          <a:p>
            <a:pPr marL="800100" indent="-342900"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Calibri"/>
              <a:sym typeface="Montserra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F88FFFE-955A-F6B0-D5B4-70635A89D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719" y="4343709"/>
            <a:ext cx="2218001" cy="21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678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4545-059A-E39B-8671-EAB6A150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IMPACT!!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FF632-B20D-DA3F-207A-5399A70A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0C3BB-DBAF-8C07-56A9-297698C0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9E405-A41B-B9C1-A841-4D9A5566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6604F-5D07-0F4D-F219-9CDCBB0291BC}"/>
              </a:ext>
            </a:extLst>
          </p:cNvPr>
          <p:cNvSpPr txBox="1"/>
          <p:nvPr/>
        </p:nvSpPr>
        <p:spPr>
          <a:xfrm>
            <a:off x="335280" y="1832147"/>
            <a:ext cx="9909864" cy="155856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>
              <a:lnSpc>
                <a:spcPct val="150000"/>
              </a:lnSpc>
            </a:pPr>
            <a:r>
              <a:rPr lang="en-US" sz="2200" dirty="0" err="1">
                <a:ea typeface="+mn-lt"/>
                <a:cs typeface="Calibri"/>
                <a:sym typeface="Montserrat"/>
              </a:rPr>
              <a:t>Dampak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umum</a:t>
            </a:r>
            <a:r>
              <a:rPr lang="en-US" sz="2200" dirty="0">
                <a:ea typeface="+mn-lt"/>
                <a:cs typeface="Calibri"/>
                <a:sym typeface="Montserrat"/>
              </a:rPr>
              <a:t>:</a:t>
            </a: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ea typeface="+mn-lt"/>
                <a:cs typeface="Calibri"/>
                <a:sym typeface="Montserrat"/>
              </a:rPr>
              <a:t>Pencurian</a:t>
            </a:r>
            <a:r>
              <a:rPr lang="en-US" sz="2200" dirty="0">
                <a:ea typeface="+mn-lt"/>
                <a:cs typeface="Calibri"/>
                <a:sym typeface="Montserrat"/>
              </a:rPr>
              <a:t> data penting (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misal</a:t>
            </a:r>
            <a:r>
              <a:rPr lang="en-US" sz="2200" dirty="0">
                <a:ea typeface="+mn-lt"/>
                <a:cs typeface="Calibri"/>
                <a:sym typeface="Montserrat"/>
              </a:rPr>
              <a:t>: credentials)</a:t>
            </a: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ea typeface="+mn-lt"/>
                <a:cs typeface="Calibri"/>
                <a:sym typeface="Montserrat"/>
              </a:rPr>
              <a:t>Pemantauan</a:t>
            </a:r>
            <a:r>
              <a:rPr lang="en-US" sz="2200" dirty="0">
                <a:ea typeface="+mn-lt"/>
                <a:cs typeface="Calibri"/>
                <a:sym typeface="Montserrat"/>
              </a:rPr>
              <a:t> aktivitas</a:t>
            </a:r>
          </a:p>
        </p:txBody>
      </p:sp>
    </p:spTree>
    <p:extLst>
      <p:ext uri="{BB962C8B-B14F-4D97-AF65-F5344CB8AC3E}">
        <p14:creationId xmlns:p14="http://schemas.microsoft.com/office/powerpoint/2010/main" val="3391710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4545-059A-E39B-8671-EAB6A150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beast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FF632-B20D-DA3F-207A-5399A70A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0C3BB-DBAF-8C07-56A9-297698C0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9E405-A41B-B9C1-A841-4D9A5566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6604F-5D07-0F4D-F219-9CDCBB0291BC}"/>
              </a:ext>
            </a:extLst>
          </p:cNvPr>
          <p:cNvSpPr txBox="1"/>
          <p:nvPr/>
        </p:nvSpPr>
        <p:spPr>
          <a:xfrm>
            <a:off x="335280" y="1832147"/>
            <a:ext cx="9909864" cy="105073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ea typeface="+mn-lt"/>
                <a:cs typeface="Calibri"/>
                <a:sym typeface="Montserrat"/>
              </a:rPr>
              <a:t>Berpura</a:t>
            </a:r>
            <a:r>
              <a:rPr lang="en-US" sz="2200" dirty="0">
                <a:ea typeface="+mn-lt"/>
                <a:cs typeface="Calibri"/>
                <a:sym typeface="Montserrat"/>
              </a:rPr>
              <a:t>-pura sebagai </a:t>
            </a:r>
            <a:r>
              <a:rPr lang="en-US" sz="2200" dirty="0">
                <a:solidFill>
                  <a:srgbClr val="00B0F0"/>
                </a:solidFill>
                <a:ea typeface="+mn-lt"/>
                <a:cs typeface="Calibri"/>
                <a:sym typeface="Montserrat"/>
              </a:rPr>
              <a:t>Access Point </a:t>
            </a:r>
            <a:r>
              <a:rPr lang="en-US" sz="2200" dirty="0">
                <a:ea typeface="+mn-lt"/>
                <a:cs typeface="Calibri"/>
                <a:sym typeface="Montserrat"/>
              </a:rPr>
              <a:t>yang legitimate.</a:t>
            </a: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ea typeface="+mn-lt"/>
                <a:cs typeface="Calibri"/>
                <a:sym typeface="Montserrat"/>
              </a:rPr>
              <a:t>Menipu</a:t>
            </a:r>
            <a:r>
              <a:rPr lang="en-US" sz="2200" dirty="0">
                <a:ea typeface="+mn-lt"/>
                <a:cs typeface="Calibri"/>
                <a:sym typeface="Montserrat"/>
              </a:rPr>
              <a:t> device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terdekat</a:t>
            </a:r>
            <a:r>
              <a:rPr lang="en-US" sz="2200" dirty="0">
                <a:ea typeface="+mn-lt"/>
                <a:cs typeface="Calibri"/>
                <a:sym typeface="Montserrat"/>
              </a:rPr>
              <a:t> untuk konek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ke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dirinya</a:t>
            </a:r>
            <a:r>
              <a:rPr lang="en-US" sz="2200" dirty="0">
                <a:ea typeface="+mn-lt"/>
                <a:cs typeface="Calibri"/>
                <a:sym typeface="Montserra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A3B4B-7CE7-DFB7-DC89-84FFA7170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08664"/>
            <a:ext cx="2760428" cy="2760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30ECA9-328E-C434-7D8C-6C4693574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672" y="3429000"/>
            <a:ext cx="2336334" cy="233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24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4545-059A-E39B-8671-EAB6A150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PRACTICE WITH WIFI CONNECTION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FF632-B20D-DA3F-207A-5399A70A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0C3BB-DBAF-8C07-56A9-297698C0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9E405-A41B-B9C1-A841-4D9A5566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6604F-5D07-0F4D-F219-9CDCBB0291BC}"/>
              </a:ext>
            </a:extLst>
          </p:cNvPr>
          <p:cNvSpPr txBox="1"/>
          <p:nvPr/>
        </p:nvSpPr>
        <p:spPr>
          <a:xfrm>
            <a:off x="489827" y="1943978"/>
            <a:ext cx="9909864" cy="29700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ea typeface="+mn-lt"/>
                <a:cs typeface="Calibri"/>
                <a:sym typeface="Montserrat"/>
              </a:rPr>
              <a:t>Prioritaskan</a:t>
            </a:r>
            <a:r>
              <a:rPr lang="en-US" sz="2200" dirty="0">
                <a:ea typeface="+mn-lt"/>
                <a:cs typeface="Calibri"/>
                <a:sym typeface="Montserrat"/>
              </a:rPr>
              <a:t> penggunaan </a:t>
            </a:r>
            <a:r>
              <a:rPr lang="en-US" sz="2200" dirty="0">
                <a:solidFill>
                  <a:srgbClr val="00B0F0"/>
                </a:solidFill>
                <a:ea typeface="+mn-lt"/>
                <a:cs typeface="Calibri"/>
                <a:sym typeface="Montserrat"/>
              </a:rPr>
              <a:t>mobile data/tethering</a:t>
            </a:r>
            <a:r>
              <a:rPr lang="en-US" sz="2200" dirty="0">
                <a:ea typeface="+mn-lt"/>
                <a:cs typeface="Calibri"/>
                <a:sym typeface="Montserrat"/>
              </a:rPr>
              <a:t> daripada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wifi</a:t>
            </a:r>
            <a:r>
              <a:rPr lang="en-US" sz="2200" dirty="0">
                <a:ea typeface="+mn-lt"/>
                <a:cs typeface="Calibri"/>
                <a:sym typeface="Montserrat"/>
              </a:rPr>
              <a:t> publik. 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Calibri"/>
                <a:sym typeface="Montserrat"/>
              </a:rPr>
              <a:t>Attacker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bisa</a:t>
            </a:r>
            <a:r>
              <a:rPr lang="en-US" sz="2200" dirty="0">
                <a:ea typeface="+mn-lt"/>
                <a:cs typeface="Calibri"/>
                <a:sym typeface="Montserrat"/>
              </a:rPr>
              <a:t> setup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hostspot</a:t>
            </a:r>
            <a:r>
              <a:rPr lang="en-US" sz="2200" dirty="0">
                <a:ea typeface="+mn-lt"/>
                <a:cs typeface="Calibri"/>
                <a:sym typeface="Montserrat"/>
              </a:rPr>
              <a:t> dengan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nama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palsu</a:t>
            </a:r>
            <a:r>
              <a:rPr lang="en-US" sz="2200" dirty="0">
                <a:ea typeface="+mn-lt"/>
                <a:cs typeface="Calibri"/>
                <a:sym typeface="Montserrat"/>
              </a:rPr>
              <a:t>,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selalu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tanya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resepsionis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>
                <a:solidFill>
                  <a:srgbClr val="00B0F0"/>
                </a:solidFill>
                <a:ea typeface="+mn-lt"/>
                <a:cs typeface="Calibri"/>
                <a:sym typeface="Montserrat"/>
              </a:rPr>
              <a:t>mana access-point yang benar</a:t>
            </a:r>
            <a:r>
              <a:rPr lang="en-US" sz="2200" dirty="0">
                <a:ea typeface="+mn-lt"/>
                <a:cs typeface="Calibri"/>
                <a:sym typeface="Montserrat"/>
              </a:rPr>
              <a:t>.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ea typeface="+mn-lt"/>
                <a:cs typeface="Calibri"/>
                <a:sym typeface="Montserrat"/>
              </a:rPr>
              <a:t>Aktifkan</a:t>
            </a:r>
            <a:r>
              <a:rPr lang="en-US" sz="2200" dirty="0">
                <a:ea typeface="+mn-lt"/>
                <a:cs typeface="Calibri"/>
                <a:sym typeface="Montserrat"/>
              </a:rPr>
              <a:t> firewall dan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gunakan</a:t>
            </a:r>
            <a:r>
              <a:rPr lang="en-US" sz="2200" dirty="0">
                <a:ea typeface="+mn-lt"/>
                <a:cs typeface="Calibri"/>
                <a:sym typeface="Montserrat"/>
              </a:rPr>
              <a:t> VPN saat di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ruang</a:t>
            </a:r>
            <a:r>
              <a:rPr lang="en-US" sz="2200" dirty="0">
                <a:ea typeface="+mn-lt"/>
                <a:cs typeface="Calibri"/>
                <a:sym typeface="Montserrat"/>
              </a:rPr>
              <a:t> publik.</a:t>
            </a:r>
          </a:p>
          <a:p>
            <a:pPr marL="12573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ea typeface="+mn-lt"/>
                <a:cs typeface="Calibri"/>
                <a:sym typeface="Montserrat"/>
              </a:rPr>
              <a:t>Hindari</a:t>
            </a:r>
            <a:r>
              <a:rPr lang="en-US" sz="2200" dirty="0">
                <a:ea typeface="+mn-lt"/>
                <a:cs typeface="Calibri"/>
                <a:sym typeface="Montserrat"/>
              </a:rPr>
              <a:t> VPN gratis!</a:t>
            </a:r>
          </a:p>
          <a:p>
            <a:pPr marL="12573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Calibri"/>
                <a:sym typeface="Montserrat"/>
              </a:rPr>
              <a:t>Setup VPN sendiri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ea typeface="+mn-lt"/>
                <a:cs typeface="Calibri"/>
                <a:sym typeface="Montserrat"/>
              </a:rPr>
              <a:t>Gunakan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komunikasi</a:t>
            </a:r>
            <a:r>
              <a:rPr lang="en-US" sz="2200" dirty="0">
                <a:ea typeface="+mn-lt"/>
                <a:cs typeface="Calibri"/>
                <a:sym typeface="Montserrat"/>
              </a:rPr>
              <a:t> yang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bersifat</a:t>
            </a:r>
            <a:r>
              <a:rPr lang="en-US" sz="2200" dirty="0">
                <a:ea typeface="+mn-lt"/>
                <a:cs typeface="Calibri"/>
                <a:sym typeface="Montserrat"/>
              </a:rPr>
              <a:t> end-to-end encryption.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Calibri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92983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CB68-3469-B40A-3709-DA6C0173F7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MALWARES</a:t>
            </a:r>
          </a:p>
        </p:txBody>
      </p:sp>
    </p:spTree>
    <p:extLst>
      <p:ext uri="{BB962C8B-B14F-4D97-AF65-F5344CB8AC3E}">
        <p14:creationId xmlns:p14="http://schemas.microsoft.com/office/powerpoint/2010/main" val="40335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FFCA-1FC3-C51B-094B-366851EB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Cyber Attack Trend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89823-F716-FA54-62D9-66FF53CF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FF061843-74E1-996E-8F8A-74C63827A5B3}"/>
              </a:ext>
            </a:extLst>
          </p:cNvPr>
          <p:cNvPicPr>
            <a:picLocks noGrp="1" noChangeAspect="1"/>
          </p:cNvPicPr>
          <p:nvPr>
            <p:ph type="dgm" sz="quarter" idx="15"/>
          </p:nvPr>
        </p:nvPicPr>
        <p:blipFill>
          <a:blip r:embed="rId2"/>
          <a:stretch>
            <a:fillRect/>
          </a:stretch>
        </p:blipFill>
        <p:spPr>
          <a:xfrm>
            <a:off x="21718" y="1057565"/>
            <a:ext cx="6248148" cy="5388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808EFF-6DDB-B0FE-39CA-CAD0D30F82CD}"/>
              </a:ext>
            </a:extLst>
          </p:cNvPr>
          <p:cNvSpPr txBox="1"/>
          <p:nvPr/>
        </p:nvSpPr>
        <p:spPr>
          <a:xfrm>
            <a:off x="426324" y="6200358"/>
            <a:ext cx="207969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1600" dirty="0"/>
              <a:t>Source: ISACA (2021)</a:t>
            </a:r>
            <a:endParaRPr lang="en-ID" sz="1600" dirty="0"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F2FBAB-0DA2-C90A-3F04-7A500A90A821}"/>
              </a:ext>
            </a:extLst>
          </p:cNvPr>
          <p:cNvGrpSpPr/>
          <p:nvPr/>
        </p:nvGrpSpPr>
        <p:grpSpPr>
          <a:xfrm>
            <a:off x="6145467" y="1716200"/>
            <a:ext cx="1891865" cy="954107"/>
            <a:chOff x="7543800" y="1826458"/>
            <a:chExt cx="1891865" cy="9541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78F0C8-6590-5DCB-9D35-6F68DB1EABA6}"/>
                </a:ext>
              </a:extLst>
            </p:cNvPr>
            <p:cNvSpPr txBox="1"/>
            <p:nvPr/>
          </p:nvSpPr>
          <p:spPr>
            <a:xfrm>
              <a:off x="7543800" y="2411233"/>
              <a:ext cx="1891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Social Engineering</a:t>
              </a:r>
              <a:endParaRPr lang="en-ID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C827D2-E335-E5CC-B657-C025276137FC}"/>
                </a:ext>
              </a:extLst>
            </p:cNvPr>
            <p:cNvSpPr txBox="1"/>
            <p:nvPr/>
          </p:nvSpPr>
          <p:spPr>
            <a:xfrm>
              <a:off x="7906078" y="1826458"/>
              <a:ext cx="11673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rgbClr val="007DC6"/>
                  </a:solidFill>
                </a:rPr>
                <a:t>14%</a:t>
              </a:r>
              <a:endParaRPr lang="en-ID" sz="4400" b="1" dirty="0">
                <a:solidFill>
                  <a:srgbClr val="007DC6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10D3A2-074B-74BD-7038-780B96697668}"/>
              </a:ext>
            </a:extLst>
          </p:cNvPr>
          <p:cNvGrpSpPr/>
          <p:nvPr/>
        </p:nvGrpSpPr>
        <p:grpSpPr>
          <a:xfrm>
            <a:off x="6673034" y="2909388"/>
            <a:ext cx="1372043" cy="863948"/>
            <a:chOff x="7379150" y="1487903"/>
            <a:chExt cx="1372043" cy="8639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A14D8A-63F9-B221-3736-3FC16D99B24B}"/>
                </a:ext>
              </a:extLst>
            </p:cNvPr>
            <p:cNvSpPr txBox="1"/>
            <p:nvPr/>
          </p:nvSpPr>
          <p:spPr>
            <a:xfrm>
              <a:off x="7379150" y="1982519"/>
              <a:ext cx="1372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Insider Theft</a:t>
              </a:r>
              <a:endParaRPr lang="en-ID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C28F17-B01A-AD79-2A34-A9D6A5F4B800}"/>
                </a:ext>
              </a:extLst>
            </p:cNvPr>
            <p:cNvSpPr txBox="1"/>
            <p:nvPr/>
          </p:nvSpPr>
          <p:spPr>
            <a:xfrm>
              <a:off x="7656246" y="1487903"/>
              <a:ext cx="8178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>
                  <a:solidFill>
                    <a:srgbClr val="92D050"/>
                  </a:solidFill>
                </a:rPr>
                <a:t>3%</a:t>
              </a:r>
              <a:endParaRPr lang="en-ID" sz="4000" b="1">
                <a:solidFill>
                  <a:srgbClr val="92D050"/>
                </a:solidFill>
              </a:endParaRP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F5A75C-8BA2-CDC9-B2E0-C2B839C16C83}"/>
              </a:ext>
            </a:extLst>
          </p:cNvPr>
          <p:cNvCxnSpPr>
            <a:cxnSpLocks/>
          </p:cNvCxnSpPr>
          <p:nvPr/>
        </p:nvCxnSpPr>
        <p:spPr>
          <a:xfrm flipV="1">
            <a:off x="2136016" y="3338651"/>
            <a:ext cx="4696310" cy="799821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8F97B7-64A4-EE93-3AA2-011AE624DD98}"/>
              </a:ext>
            </a:extLst>
          </p:cNvPr>
          <p:cNvCxnSpPr>
            <a:cxnSpLocks/>
          </p:cNvCxnSpPr>
          <p:nvPr/>
        </p:nvCxnSpPr>
        <p:spPr>
          <a:xfrm>
            <a:off x="2581069" y="1233496"/>
            <a:ext cx="3787534" cy="699321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91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4545-059A-E39B-8671-EAB6A150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MAL.. WHAT?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FF632-B20D-DA3F-207A-5399A70A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0C3BB-DBAF-8C07-56A9-297698C0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9E405-A41B-B9C1-A841-4D9A5566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6604F-5D07-0F4D-F219-9CDCBB0291BC}"/>
              </a:ext>
            </a:extLst>
          </p:cNvPr>
          <p:cNvSpPr txBox="1"/>
          <p:nvPr/>
        </p:nvSpPr>
        <p:spPr>
          <a:xfrm>
            <a:off x="335280" y="1832147"/>
            <a:ext cx="9909864" cy="43242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>
              <a:lnSpc>
                <a:spcPct val="150000"/>
              </a:lnSpc>
            </a:pPr>
            <a:r>
              <a:rPr lang="en-US" sz="2200" b="1" dirty="0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Malwares</a:t>
            </a:r>
          </a:p>
          <a:p>
            <a:pPr marL="457200">
              <a:lnSpc>
                <a:spcPct val="150000"/>
              </a:lnSpc>
            </a:pPr>
            <a:r>
              <a:rPr lang="en-US" sz="2200" dirty="0">
                <a:ea typeface="+mn-lt"/>
                <a:cs typeface="Calibri"/>
                <a:sym typeface="Montserrat"/>
              </a:rPr>
              <a:t>Program,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aplikasi</a:t>
            </a:r>
            <a:r>
              <a:rPr lang="en-US" sz="2200" dirty="0">
                <a:ea typeface="+mn-lt"/>
                <a:cs typeface="Calibri"/>
                <a:sym typeface="Montserrat"/>
              </a:rPr>
              <a:t>, script,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atau</a:t>
            </a:r>
            <a:r>
              <a:rPr lang="en-US" sz="2200" dirty="0">
                <a:ea typeface="+mn-lt"/>
                <a:cs typeface="Calibri"/>
                <a:sym typeface="Montserrat"/>
              </a:rPr>
              <a:t> perangkat yang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diciptakan</a:t>
            </a:r>
            <a:r>
              <a:rPr lang="en-US" sz="2200" dirty="0">
                <a:ea typeface="+mn-lt"/>
                <a:cs typeface="Calibri"/>
                <a:sym typeface="Montserrat"/>
              </a:rPr>
              <a:t> untuk memberikan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kerusakan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atau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bertindak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buruk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kepada</a:t>
            </a:r>
            <a:r>
              <a:rPr lang="en-US" sz="2200" dirty="0">
                <a:ea typeface="+mn-lt"/>
                <a:cs typeface="Calibri"/>
                <a:sym typeface="Montserrat"/>
              </a:rPr>
              <a:t> korban/target.</a:t>
            </a:r>
          </a:p>
          <a:p>
            <a:pPr marL="457200">
              <a:lnSpc>
                <a:spcPct val="150000"/>
              </a:lnSpc>
            </a:pPr>
            <a:endParaRPr lang="en-US" sz="2200" dirty="0">
              <a:ea typeface="+mn-lt"/>
              <a:cs typeface="Calibri"/>
              <a:sym typeface="Montserrat"/>
            </a:endParaRPr>
          </a:p>
          <a:p>
            <a:pPr marL="457200">
              <a:lnSpc>
                <a:spcPct val="150000"/>
              </a:lnSpc>
            </a:pPr>
            <a:r>
              <a:rPr lang="en-US" sz="2200" dirty="0">
                <a:ea typeface="+mn-lt"/>
                <a:cs typeface="Calibri"/>
                <a:sym typeface="Montserrat"/>
              </a:rPr>
              <a:t>Digunakan oleh attacker: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Calibri"/>
                <a:sym typeface="Montserrat"/>
              </a:rPr>
              <a:t>Pemerintah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Calibri"/>
                <a:sym typeface="Montserrat"/>
              </a:rPr>
              <a:t>Hacktivist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ea typeface="+mn-lt"/>
                <a:cs typeface="Calibri"/>
                <a:sym typeface="Montserrat"/>
              </a:rPr>
              <a:t>Kriminal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siber</a:t>
            </a:r>
            <a:endParaRPr lang="en-US" sz="2200" dirty="0">
              <a:ea typeface="+mn-lt"/>
              <a:cs typeface="Calibri"/>
              <a:sym typeface="Montserrat"/>
            </a:endParaRPr>
          </a:p>
          <a:p>
            <a:pPr marL="457200"/>
            <a:endParaRPr lang="en-US" sz="2200" dirty="0">
              <a:ea typeface="+mn-lt"/>
              <a:cs typeface="Calibri"/>
              <a:sym typeface="Montserrat"/>
            </a:endParaRPr>
          </a:p>
          <a:p>
            <a:pPr marL="457200"/>
            <a:r>
              <a:rPr lang="en-US" sz="2200" dirty="0">
                <a:ea typeface="+mn-lt"/>
                <a:cs typeface="Calibri"/>
                <a:sym typeface="Montserrat"/>
              </a:rPr>
              <a:t>Bukan barang baru tapi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masih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relevan</a:t>
            </a:r>
            <a:r>
              <a:rPr lang="en-US" sz="2200" dirty="0">
                <a:ea typeface="+mn-lt"/>
                <a:cs typeface="Calibri"/>
                <a:sym typeface="Montserrat"/>
              </a:rPr>
              <a:t>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F88FFFE-955A-F6B0-D5B4-70635A89D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719" y="4343709"/>
            <a:ext cx="2218001" cy="21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108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4545-059A-E39B-8671-EAB6A150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roles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FF632-B20D-DA3F-207A-5399A70A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0C3BB-DBAF-8C07-56A9-297698C0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9E405-A41B-B9C1-A841-4D9A5566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6604F-5D07-0F4D-F219-9CDCBB0291BC}"/>
              </a:ext>
            </a:extLst>
          </p:cNvPr>
          <p:cNvSpPr txBox="1"/>
          <p:nvPr/>
        </p:nvSpPr>
        <p:spPr>
          <a:xfrm>
            <a:off x="489827" y="1943978"/>
            <a:ext cx="9909864" cy="40977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Calibri"/>
                <a:sym typeface="Montserrat"/>
              </a:rPr>
              <a:t>Digunakan oleh cybercriminal untuk </a:t>
            </a:r>
            <a:r>
              <a:rPr lang="en-US" sz="2200" dirty="0" err="1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keuntungan</a:t>
            </a:r>
            <a:r>
              <a:rPr lang="en-US" sz="2200" dirty="0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finansial</a:t>
            </a:r>
            <a:r>
              <a:rPr lang="en-US" sz="2200" dirty="0">
                <a:ea typeface="+mn-lt"/>
                <a:cs typeface="Calibri"/>
                <a:sym typeface="Montserrat"/>
              </a:rPr>
              <a:t>.</a:t>
            </a:r>
          </a:p>
          <a:p>
            <a:pPr marL="12573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ea typeface="+mn-lt"/>
                <a:cs typeface="Calibri"/>
                <a:sym typeface="Montserrat"/>
              </a:rPr>
              <a:t>Mencuri</a:t>
            </a:r>
            <a:r>
              <a:rPr lang="en-US" sz="2200" dirty="0">
                <a:ea typeface="+mn-lt"/>
                <a:cs typeface="Calibri"/>
                <a:sym typeface="Montserrat"/>
              </a:rPr>
              <a:t> resource: uang, data penting, dsb.</a:t>
            </a: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Calibri"/>
                <a:sym typeface="Montserrat"/>
              </a:rPr>
              <a:t>Digunakan pemerintah untuk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melindungi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kepentingan</a:t>
            </a:r>
            <a:r>
              <a:rPr lang="en-US" sz="2200" dirty="0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nasional</a:t>
            </a:r>
            <a:r>
              <a:rPr lang="en-US" sz="2200" dirty="0">
                <a:ea typeface="+mn-lt"/>
                <a:cs typeface="Calibri"/>
                <a:sym typeface="Montserrat"/>
              </a:rPr>
              <a:t>.</a:t>
            </a:r>
          </a:p>
          <a:p>
            <a:pPr marL="12573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ea typeface="+mn-lt"/>
                <a:cs typeface="Calibri"/>
                <a:sym typeface="Montserrat"/>
              </a:rPr>
              <a:t>Mengawasi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individu</a:t>
            </a:r>
            <a:r>
              <a:rPr lang="en-US" sz="2200" dirty="0">
                <a:ea typeface="+mn-lt"/>
                <a:cs typeface="Calibri"/>
                <a:sym typeface="Montserrat"/>
              </a:rPr>
              <a:t> tertentu</a:t>
            </a:r>
          </a:p>
          <a:p>
            <a:pPr marL="12573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ea typeface="+mn-lt"/>
                <a:cs typeface="Calibri"/>
                <a:sym typeface="Montserrat"/>
              </a:rPr>
              <a:t>Sabotase</a:t>
            </a:r>
            <a:r>
              <a:rPr lang="en-US" sz="2200" dirty="0">
                <a:ea typeface="+mn-lt"/>
                <a:cs typeface="Calibri"/>
                <a:sym typeface="Montserrat"/>
              </a:rPr>
              <a:t> negara lain.</a:t>
            </a: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Calibri"/>
                <a:sym typeface="Montserrat"/>
              </a:rPr>
              <a:t>Digunakan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korporasi</a:t>
            </a:r>
            <a:r>
              <a:rPr lang="en-US" sz="2200" dirty="0">
                <a:ea typeface="+mn-lt"/>
                <a:cs typeface="Calibri"/>
                <a:sym typeface="Montserrat"/>
              </a:rPr>
              <a:t> untuk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melindungi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kepentingan</a:t>
            </a:r>
            <a:r>
              <a:rPr lang="en-US" sz="2200" dirty="0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perusahaan</a:t>
            </a:r>
            <a:r>
              <a:rPr lang="en-US" sz="2200" dirty="0">
                <a:ea typeface="+mn-lt"/>
                <a:cs typeface="Calibri"/>
                <a:sym typeface="Montserrat"/>
              </a:rPr>
              <a:t>.</a:t>
            </a:r>
          </a:p>
          <a:p>
            <a:pPr marL="12573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Calibri"/>
                <a:sym typeface="Montserrat"/>
              </a:rPr>
              <a:t>Copy protection / digital right management.</a:t>
            </a:r>
          </a:p>
          <a:p>
            <a:pPr marL="12573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ea typeface="+mn-lt"/>
                <a:cs typeface="Calibri"/>
                <a:sym typeface="Montserrat"/>
              </a:rPr>
              <a:t>Memata</a:t>
            </a:r>
            <a:r>
              <a:rPr lang="en-US" sz="2200" dirty="0">
                <a:ea typeface="+mn-lt"/>
                <a:cs typeface="Calibri"/>
                <a:sym typeface="Montserrat"/>
              </a:rPr>
              <a:t>-matai competitor.</a:t>
            </a:r>
          </a:p>
        </p:txBody>
      </p:sp>
    </p:spTree>
    <p:extLst>
      <p:ext uri="{BB962C8B-B14F-4D97-AF65-F5344CB8AC3E}">
        <p14:creationId xmlns:p14="http://schemas.microsoft.com/office/powerpoint/2010/main" val="1824784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4545-059A-E39B-8671-EAB6A150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you get infected?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FF632-B20D-DA3F-207A-5399A70A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0C3BB-DBAF-8C07-56A9-297698C0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9E405-A41B-B9C1-A841-4D9A5566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6604F-5D07-0F4D-F219-9CDCBB0291BC}"/>
              </a:ext>
            </a:extLst>
          </p:cNvPr>
          <p:cNvSpPr txBox="1"/>
          <p:nvPr/>
        </p:nvSpPr>
        <p:spPr>
          <a:xfrm>
            <a:off x="489827" y="1943978"/>
            <a:ext cx="9909864" cy="25742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Calibri"/>
                <a:sym typeface="Montserrat"/>
              </a:rPr>
              <a:t>Buka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atau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jalankan</a:t>
            </a:r>
            <a:r>
              <a:rPr lang="en-US" sz="2200" dirty="0">
                <a:ea typeface="+mn-lt"/>
                <a:cs typeface="Calibri"/>
                <a:sym typeface="Montserrat"/>
              </a:rPr>
              <a:t> email berisi </a:t>
            </a:r>
            <a:r>
              <a:rPr lang="en-US" sz="2200" dirty="0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attachment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dari</a:t>
            </a:r>
            <a:r>
              <a:rPr lang="en-US" sz="2200" dirty="0">
                <a:ea typeface="+mn-lt"/>
                <a:cs typeface="Calibri"/>
                <a:sym typeface="Montserrat"/>
              </a:rPr>
              <a:t> attacker.</a:t>
            </a: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Mencolok</a:t>
            </a:r>
            <a:r>
              <a:rPr lang="en-US" sz="2200" dirty="0">
                <a:ea typeface="+mn-lt"/>
                <a:cs typeface="Calibri"/>
                <a:sym typeface="Montserrat"/>
              </a:rPr>
              <a:t> perangkat yang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terinfeksi</a:t>
            </a:r>
            <a:r>
              <a:rPr lang="en-US" sz="2200" dirty="0">
                <a:ea typeface="+mn-lt"/>
                <a:cs typeface="Calibri"/>
                <a:sym typeface="Montserrat"/>
              </a:rPr>
              <a:t>.</a:t>
            </a: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Calibri"/>
                <a:sym typeface="Montserrat"/>
              </a:rPr>
              <a:t>Menjalankan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aplikasi</a:t>
            </a:r>
            <a:r>
              <a:rPr lang="en-US" sz="2200" dirty="0">
                <a:ea typeface="+mn-lt"/>
                <a:cs typeface="Calibri"/>
                <a:sym typeface="Montserrat"/>
              </a:rPr>
              <a:t> yang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terinfeksi</a:t>
            </a:r>
            <a:r>
              <a:rPr lang="en-US" sz="2200" dirty="0">
                <a:ea typeface="+mn-lt"/>
                <a:cs typeface="Calibri"/>
                <a:sym typeface="Montserrat"/>
              </a:rPr>
              <a:t> (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umumnya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aplikasi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bajakan</a:t>
            </a:r>
            <a:r>
              <a:rPr lang="en-US" sz="2200" dirty="0">
                <a:ea typeface="+mn-lt"/>
                <a:cs typeface="Calibri"/>
                <a:sym typeface="Montserrat"/>
              </a:rPr>
              <a:t>).</a:t>
            </a: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ea typeface="+mn-lt"/>
                <a:cs typeface="Calibri"/>
                <a:sym typeface="Montserrat"/>
              </a:rPr>
              <a:t>Mengunjungi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situs </a:t>
            </a:r>
            <a:r>
              <a:rPr lang="en-US" sz="2200" dirty="0">
                <a:ea typeface="+mn-lt"/>
                <a:cs typeface="Calibri"/>
                <a:sym typeface="Montserrat"/>
              </a:rPr>
              <a:t>yang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dikuasai</a:t>
            </a:r>
            <a:r>
              <a:rPr lang="en-US" sz="2200" dirty="0">
                <a:ea typeface="+mn-lt"/>
                <a:cs typeface="Calibri"/>
                <a:sym typeface="Montserrat"/>
              </a:rPr>
              <a:t> attacker.</a:t>
            </a: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Calibri"/>
                <a:sym typeface="Montserrat"/>
              </a:rPr>
              <a:t>Menggunakan system yang </a:t>
            </a:r>
            <a:r>
              <a:rPr lang="en-US" sz="2200" dirty="0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tidak update </a:t>
            </a:r>
            <a:r>
              <a:rPr lang="en-US" sz="2200" dirty="0">
                <a:ea typeface="+mn-lt"/>
                <a:cs typeface="Calibri"/>
                <a:sym typeface="Montserrat"/>
              </a:rPr>
              <a:t>dan </a:t>
            </a:r>
            <a:r>
              <a:rPr lang="en-US" sz="2200" dirty="0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tidak </a:t>
            </a:r>
            <a:r>
              <a:rPr lang="en-US" sz="2200" dirty="0" err="1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terlindungi</a:t>
            </a:r>
            <a:r>
              <a:rPr lang="en-US" sz="2200" dirty="0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6280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4545-059A-E39B-8671-EAB6A150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DAMAGE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FF632-B20D-DA3F-207A-5399A70A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0C3BB-DBAF-8C07-56A9-297698C0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9E405-A41B-B9C1-A841-4D9A5566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6604F-5D07-0F4D-F219-9CDCBB0291BC}"/>
              </a:ext>
            </a:extLst>
          </p:cNvPr>
          <p:cNvSpPr txBox="1"/>
          <p:nvPr/>
        </p:nvSpPr>
        <p:spPr>
          <a:xfrm>
            <a:off x="489827" y="1943978"/>
            <a:ext cx="9909864" cy="20664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ea typeface="+mn-lt"/>
                <a:cs typeface="Calibri"/>
                <a:sym typeface="Montserrat"/>
              </a:rPr>
              <a:t>Merusak</a:t>
            </a:r>
            <a:r>
              <a:rPr lang="en-US" sz="2200" dirty="0">
                <a:ea typeface="+mn-lt"/>
                <a:cs typeface="Calibri"/>
                <a:sym typeface="Montserrat"/>
              </a:rPr>
              <a:t> data (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misal</a:t>
            </a:r>
            <a:r>
              <a:rPr lang="en-US" sz="2200" dirty="0">
                <a:ea typeface="+mn-lt"/>
                <a:cs typeface="Calibri"/>
                <a:sym typeface="Montserrat"/>
              </a:rPr>
              <a:t>: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mengenkrip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semua</a:t>
            </a:r>
            <a:r>
              <a:rPr lang="en-US" sz="2200" dirty="0">
                <a:ea typeface="+mn-lt"/>
                <a:cs typeface="Calibri"/>
                <a:sym typeface="Montserrat"/>
              </a:rPr>
              <a:t> dokumen)</a:t>
            </a:r>
            <a:endParaRPr lang="en-US" sz="2200" dirty="0">
              <a:solidFill>
                <a:srgbClr val="FF0000"/>
              </a:solidFill>
              <a:ea typeface="+mn-lt"/>
              <a:cs typeface="Calibri"/>
              <a:sym typeface="Montserrat"/>
            </a:endParaRP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ea typeface="+mn-lt"/>
                <a:cs typeface="Calibri"/>
                <a:sym typeface="Montserrat"/>
              </a:rPr>
              <a:t>Mencuri</a:t>
            </a:r>
            <a:r>
              <a:rPr lang="en-US" sz="2200" dirty="0">
                <a:ea typeface="+mn-lt"/>
                <a:cs typeface="Calibri"/>
                <a:sym typeface="Montserrat"/>
              </a:rPr>
              <a:t> dokumen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atau</a:t>
            </a:r>
            <a:r>
              <a:rPr lang="en-US" sz="2200" dirty="0">
                <a:ea typeface="+mn-lt"/>
                <a:cs typeface="Calibri"/>
                <a:sym typeface="Montserrat"/>
              </a:rPr>
              <a:t> informasi sensitive.</a:t>
            </a: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ea typeface="+mn-lt"/>
                <a:cs typeface="Calibri"/>
                <a:sym typeface="Montserrat"/>
              </a:rPr>
              <a:t>Mengambil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alih</a:t>
            </a:r>
            <a:r>
              <a:rPr lang="en-US" sz="2200" dirty="0">
                <a:ea typeface="+mn-lt"/>
                <a:cs typeface="Calibri"/>
                <a:sym typeface="Montserrat"/>
              </a:rPr>
              <a:t> system.</a:t>
            </a: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ea typeface="+mn-lt"/>
                <a:cs typeface="Calibri"/>
                <a:sym typeface="Montserrat"/>
              </a:rPr>
              <a:t>Menjadikan</a:t>
            </a:r>
            <a:r>
              <a:rPr lang="en-US" sz="2200" dirty="0">
                <a:ea typeface="+mn-lt"/>
                <a:cs typeface="Calibri"/>
                <a:sym typeface="Montserrat"/>
              </a:rPr>
              <a:t> system sebagai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pijakan</a:t>
            </a:r>
            <a:r>
              <a:rPr lang="en-US" sz="2200" dirty="0">
                <a:ea typeface="+mn-lt"/>
                <a:cs typeface="Calibri"/>
                <a:sym typeface="Montserrat"/>
              </a:rPr>
              <a:t> untuk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serangan</a:t>
            </a:r>
            <a:r>
              <a:rPr lang="en-US" sz="2200" dirty="0">
                <a:ea typeface="+mn-lt"/>
                <a:cs typeface="Calibri"/>
                <a:sym typeface="Montserrat"/>
              </a:rPr>
              <a:t> lain.</a:t>
            </a:r>
          </a:p>
        </p:txBody>
      </p:sp>
    </p:spTree>
    <p:extLst>
      <p:ext uri="{BB962C8B-B14F-4D97-AF65-F5344CB8AC3E}">
        <p14:creationId xmlns:p14="http://schemas.microsoft.com/office/powerpoint/2010/main" val="3906073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4545-059A-E39B-8671-EAB6A150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AVOID MALWARES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FF632-B20D-DA3F-207A-5399A70A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0C3BB-DBAF-8C07-56A9-297698C0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9E405-A41B-B9C1-A841-4D9A5566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6604F-5D07-0F4D-F219-9CDCBB0291BC}"/>
              </a:ext>
            </a:extLst>
          </p:cNvPr>
          <p:cNvSpPr txBox="1"/>
          <p:nvPr/>
        </p:nvSpPr>
        <p:spPr>
          <a:xfrm>
            <a:off x="489827" y="1943978"/>
            <a:ext cx="9909864" cy="398570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Jangan download </a:t>
            </a:r>
            <a:r>
              <a:rPr lang="en-US" sz="2200" dirty="0">
                <a:ea typeface="+mn-lt"/>
                <a:cs typeface="Calibri"/>
                <a:sym typeface="Montserrat"/>
              </a:rPr>
              <a:t>file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dari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sembarang</a:t>
            </a:r>
            <a:r>
              <a:rPr lang="en-US" sz="2200" dirty="0">
                <a:ea typeface="+mn-lt"/>
                <a:cs typeface="Calibri"/>
                <a:sym typeface="Montserrat"/>
              </a:rPr>
              <a:t> website.</a:t>
            </a:r>
          </a:p>
          <a:p>
            <a:pPr marL="12573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ea typeface="+mn-lt"/>
                <a:cs typeface="Calibri"/>
                <a:sym typeface="Montserrat"/>
              </a:rPr>
              <a:t>Gunakan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sumber</a:t>
            </a:r>
            <a:r>
              <a:rPr lang="en-US" sz="2200" dirty="0">
                <a:ea typeface="+mn-lt"/>
                <a:cs typeface="Calibri"/>
                <a:sym typeface="Montserrat"/>
              </a:rPr>
              <a:t>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resmi</a:t>
            </a:r>
            <a:r>
              <a:rPr lang="en-US" sz="2200" dirty="0">
                <a:ea typeface="+mn-lt"/>
                <a:cs typeface="Calibri"/>
                <a:sym typeface="Montserrat"/>
              </a:rPr>
              <a:t>.</a:t>
            </a:r>
          </a:p>
          <a:p>
            <a:pPr marL="12573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ea typeface="+mn-lt"/>
                <a:cs typeface="Calibri"/>
                <a:sym typeface="Montserrat"/>
              </a:rPr>
              <a:t>Hindari</a:t>
            </a:r>
            <a:r>
              <a:rPr lang="en-US" sz="2200" dirty="0">
                <a:ea typeface="+mn-lt"/>
                <a:cs typeface="Calibri"/>
                <a:sym typeface="Montserrat"/>
              </a:rPr>
              <a:t> software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bajakan</a:t>
            </a:r>
            <a:r>
              <a:rPr lang="en-US" sz="2200" dirty="0">
                <a:ea typeface="+mn-lt"/>
                <a:cs typeface="Calibri"/>
                <a:sym typeface="Montserrat"/>
              </a:rPr>
              <a:t>.</a:t>
            </a: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ea typeface="+mn-lt"/>
                <a:cs typeface="Calibri"/>
                <a:sym typeface="Montserrat"/>
              </a:rPr>
              <a:t>Waspadai</a:t>
            </a:r>
            <a:r>
              <a:rPr lang="en-US" sz="2200" dirty="0">
                <a:ea typeface="+mn-lt"/>
                <a:cs typeface="Calibri"/>
                <a:sym typeface="Montserrat"/>
              </a:rPr>
              <a:t> email phishing dengan </a:t>
            </a:r>
            <a:r>
              <a:rPr lang="en-US" sz="2200" dirty="0">
                <a:solidFill>
                  <a:srgbClr val="FF0000"/>
                </a:solidFill>
                <a:ea typeface="+mn-lt"/>
                <a:cs typeface="Calibri"/>
                <a:sym typeface="Montserrat"/>
              </a:rPr>
              <a:t>attachment</a:t>
            </a:r>
            <a:r>
              <a:rPr lang="en-US" sz="2200" dirty="0">
                <a:ea typeface="+mn-lt"/>
                <a:cs typeface="Calibri"/>
                <a:sym typeface="Montserrat"/>
              </a:rPr>
              <a:t>.</a:t>
            </a: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Calibri"/>
                <a:sym typeface="Montserrat"/>
              </a:rPr>
              <a:t>Jangan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gunakan</a:t>
            </a:r>
            <a:r>
              <a:rPr lang="en-US" sz="2200" dirty="0">
                <a:ea typeface="+mn-lt"/>
                <a:cs typeface="Calibri"/>
                <a:sym typeface="Montserrat"/>
              </a:rPr>
              <a:t> email corporate untuk aktivitas </a:t>
            </a:r>
            <a:r>
              <a:rPr lang="en-US" sz="2200" dirty="0" err="1">
                <a:ea typeface="+mn-lt"/>
                <a:cs typeface="Calibri"/>
                <a:sym typeface="Montserrat"/>
              </a:rPr>
              <a:t>pribadi</a:t>
            </a:r>
            <a:r>
              <a:rPr lang="en-US" sz="2200" dirty="0">
                <a:ea typeface="+mn-lt"/>
                <a:cs typeface="Calibri"/>
                <a:sym typeface="Montserrat"/>
              </a:rPr>
              <a:t>.</a:t>
            </a: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Calibri"/>
              <a:sym typeface="Montserrat"/>
            </a:endParaRP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Calibri"/>
              <a:sym typeface="Montserrat"/>
            </a:endParaRPr>
          </a:p>
          <a:p>
            <a:pPr marL="800100" indent="-342900"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Calibri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64627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E437-03A2-485A-B1F6-2D0D5B86B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8E6AD-D73B-4C05-9657-F0B0962A7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64AB8-67F4-400E-9C7C-F195ECA5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632B-35EF-4E0D-B099-FB607141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398A5-66D7-4961-AD67-68087D621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1468"/>
            <a:ext cx="7874455" cy="467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91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56A948-6A0B-45D5-B1A1-CF64600399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42CB2ED-319F-4D41-9C2D-9F7479600B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Satria Ady Pradana</a:t>
            </a:r>
          </a:p>
          <a:p>
            <a:r>
              <a:rPr lang="en-US" dirty="0"/>
              <a:t>@xathrya (telegram)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422FB-DD85-43C3-BAFE-8D3ED585F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CyberFest</a:t>
            </a:r>
            <a:r>
              <a:rPr lang="en-US" dirty="0"/>
              <a:t>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C8DD4-93E7-47B5-B6B7-ECB6D4FF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48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E0B6-2F3A-5A54-6565-1F095833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Cyber attack trend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9A659-FDB4-396B-0C0A-4855B8BFE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A019E-6F9C-3F2B-3466-D3AEE0BD4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DEB63-F4A0-FDA6-124B-38AB31FDE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SmartArt Placeholder 8">
            <a:extLst>
              <a:ext uri="{FF2B5EF4-FFF2-40B4-BE49-F238E27FC236}">
                <a16:creationId xmlns:a16="http://schemas.microsoft.com/office/drawing/2014/main" id="{95DDD2FF-D628-BC66-FD00-9886080DAF1B}"/>
              </a:ext>
            </a:extLst>
          </p:cNvPr>
          <p:cNvPicPr>
            <a:picLocks noGrp="1" noChangeAspect="1"/>
          </p:cNvPicPr>
          <p:nvPr>
            <p:ph type="dgm" sz="quarter" idx="15"/>
          </p:nvPr>
        </p:nvPicPr>
        <p:blipFill>
          <a:blip r:embed="rId2"/>
          <a:stretch>
            <a:fillRect/>
          </a:stretch>
        </p:blipFill>
        <p:spPr>
          <a:xfrm>
            <a:off x="2098543" y="1581150"/>
            <a:ext cx="8172801" cy="418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6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E0B6-2F3A-5A54-6565-1F095833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Cyber attack trend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9A659-FDB4-396B-0C0A-4855B8BFE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A019E-6F9C-3F2B-3466-D3AEE0BD4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DEB63-F4A0-FDA6-124B-38AB31FDE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8CDF9E-4680-7409-0B17-68D0813EA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" t="25716" r="38656" b="49427"/>
          <a:stretch/>
        </p:blipFill>
        <p:spPr>
          <a:xfrm>
            <a:off x="5724509" y="2448339"/>
            <a:ext cx="3902765" cy="9574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FD17F-F3E4-58DE-F736-D02A77BE1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1" t="19918" r="39357" b="50026"/>
          <a:stretch/>
        </p:blipFill>
        <p:spPr>
          <a:xfrm>
            <a:off x="6802728" y="5086181"/>
            <a:ext cx="4004995" cy="11197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FFB04F-AB4A-7048-7835-72D46A871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714" y="3639150"/>
            <a:ext cx="6232592" cy="11374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6F8F3C-4C77-B647-2F65-5154DCF728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5" r="41547" b="79833"/>
          <a:stretch/>
        </p:blipFill>
        <p:spPr>
          <a:xfrm>
            <a:off x="1636714" y="1558852"/>
            <a:ext cx="3902765" cy="111975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7926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37A39-8731-44E8-A725-F4194962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as a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5749B-ECA2-5653-724B-5420B2873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17536-BD12-9557-E667-20D9139BC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C3E72-5729-E2A2-2638-F432CFE5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FE463-99B9-A400-29BF-1EBDCBB988E5}"/>
              </a:ext>
            </a:extLst>
          </p:cNvPr>
          <p:cNvSpPr txBox="1"/>
          <p:nvPr/>
        </p:nvSpPr>
        <p:spPr>
          <a:xfrm>
            <a:off x="838200" y="1918952"/>
            <a:ext cx="1086225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Penjahat</a:t>
            </a:r>
            <a:r>
              <a:rPr lang="en-US" sz="2000" dirty="0"/>
              <a:t> </a:t>
            </a:r>
            <a:r>
              <a:rPr lang="en-US" sz="2000" dirty="0" err="1"/>
              <a:t>siber</a:t>
            </a:r>
            <a:r>
              <a:rPr lang="en-US" sz="2000" dirty="0"/>
              <a:t> (cyber criminal)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berkembang</a:t>
            </a:r>
            <a:r>
              <a:rPr lang="en-US" sz="2000" dirty="0"/>
              <a:t> dan </a:t>
            </a:r>
            <a:r>
              <a:rPr lang="en-US" sz="2000" dirty="0" err="1"/>
              <a:t>matang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Attack </a:t>
            </a:r>
            <a:r>
              <a:rPr lang="en-US" sz="2000" dirty="0" err="1"/>
              <a:t>bergeser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sekedar “</a:t>
            </a:r>
            <a:r>
              <a:rPr lang="en-US" sz="2000" dirty="0">
                <a:solidFill>
                  <a:srgbClr val="FF0000"/>
                </a:solidFill>
              </a:rPr>
              <a:t>for fun</a:t>
            </a:r>
            <a:r>
              <a:rPr lang="en-US" sz="2000" dirty="0"/>
              <a:t>” </a:t>
            </a:r>
            <a:r>
              <a:rPr lang="en-US" sz="2000" dirty="0" err="1"/>
              <a:t>menjadi</a:t>
            </a:r>
            <a:r>
              <a:rPr lang="en-US" sz="2000" dirty="0"/>
              <a:t> “</a:t>
            </a:r>
            <a:r>
              <a:rPr lang="en-US" sz="2000" dirty="0">
                <a:solidFill>
                  <a:srgbClr val="FF0000"/>
                </a:solidFill>
              </a:rPr>
              <a:t>for profit</a:t>
            </a:r>
            <a:r>
              <a:rPr lang="en-US" sz="20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Bermunculan</a:t>
            </a:r>
            <a:r>
              <a:rPr lang="en-US" sz="2000" dirty="0"/>
              <a:t> </a:t>
            </a:r>
            <a:r>
              <a:rPr lang="en-US" sz="2000" dirty="0" err="1"/>
              <a:t>kelompok</a:t>
            </a:r>
            <a:r>
              <a:rPr lang="en-US" sz="2000" dirty="0"/>
              <a:t> dan </a:t>
            </a:r>
            <a:r>
              <a:rPr lang="en-US" sz="2000" dirty="0" err="1"/>
              <a:t>sindikat</a:t>
            </a:r>
            <a:r>
              <a:rPr lang="en-US" sz="2000" dirty="0"/>
              <a:t> </a:t>
            </a:r>
            <a:r>
              <a:rPr lang="en-US" sz="2000" dirty="0" err="1"/>
              <a:t>kejahatan</a:t>
            </a:r>
            <a:r>
              <a:rPr lang="en-US" sz="2000" dirty="0"/>
              <a:t> (threat actors).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Aneka produk </a:t>
            </a:r>
            <a:r>
              <a:rPr lang="en-US" sz="2000" dirty="0" err="1"/>
              <a:t>tersedia</a:t>
            </a:r>
            <a:r>
              <a:rPr lang="en-US" sz="2000" dirty="0"/>
              <a:t> dalam </a:t>
            </a:r>
            <a:r>
              <a:rPr lang="en-US" sz="2000" dirty="0" err="1"/>
              <a:t>ekosistem</a:t>
            </a:r>
            <a:r>
              <a:rPr lang="en-US" sz="2000" dirty="0"/>
              <a:t> </a:t>
            </a:r>
            <a:r>
              <a:rPr lang="en-US" sz="2000" dirty="0" err="1"/>
              <a:t>perdagangan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Credentials (username, password, dsb).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Credit cards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Backdoor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Spamming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DdoS</a:t>
            </a:r>
            <a:r>
              <a:rPr lang="en-US" dirty="0"/>
              <a:t> service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Vulnerability and Exploit Exchange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Malwares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dsb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93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AACAB-0A85-DCD8-23A7-37268028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AS A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43FC5-CE77-FCD3-AD50-36067BCF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5D071-4C78-C99B-7EB8-EFE843201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3EA18-159C-1108-CB55-61EA4B49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F76A9AC-5DA5-1B4C-BE24-23C151C51D5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696" y="1904390"/>
            <a:ext cx="3468607" cy="2000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3BAA85-2EAE-E4BE-9389-E78F5EC0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696" y="4043132"/>
            <a:ext cx="3465796" cy="1862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B4FD7E-B50B-72B7-45E3-03518744B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96" y="1690688"/>
            <a:ext cx="2952990" cy="4370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ADA7B-1A05-58AA-C0F2-959173355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095" y="1690688"/>
            <a:ext cx="2565387" cy="437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26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37A39-8731-44E8-A725-F41949624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176"/>
            <a:ext cx="10515600" cy="1325563"/>
          </a:xfrm>
        </p:spPr>
        <p:txBody>
          <a:bodyPr/>
          <a:lstStyle/>
          <a:p>
            <a:r>
              <a:rPr lang="en-US" dirty="0"/>
              <a:t>Aku </a:t>
            </a:r>
            <a:r>
              <a:rPr lang="en-US" dirty="0" err="1"/>
              <a:t>aman</a:t>
            </a:r>
            <a:r>
              <a:rPr lang="en-US" dirty="0"/>
              <a:t> gak </a:t>
            </a:r>
            <a:r>
              <a:rPr lang="en-US" dirty="0" err="1"/>
              <a:t>ya</a:t>
            </a:r>
            <a:r>
              <a:rPr lang="en-US" dirty="0"/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5749B-ECA2-5653-724B-5420B2873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17536-BD12-9557-E667-20D9139BC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C3E72-5729-E2A2-2638-F432CFE5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80551-6A27-320D-BB57-B7BC75FFAE0B}"/>
              </a:ext>
            </a:extLst>
          </p:cNvPr>
          <p:cNvSpPr txBox="1"/>
          <p:nvPr/>
        </p:nvSpPr>
        <p:spPr>
          <a:xfrm>
            <a:off x="664872" y="2721114"/>
            <a:ext cx="10862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Jangan-jangan dah </a:t>
            </a:r>
            <a:r>
              <a:rPr lang="en-US" sz="2000" dirty="0" err="1"/>
              <a:t>jadi</a:t>
            </a:r>
            <a:r>
              <a:rPr lang="en-US" sz="2000" dirty="0"/>
              <a:t> korban?</a:t>
            </a:r>
          </a:p>
          <a:p>
            <a:pPr algn="ctr"/>
            <a:r>
              <a:rPr lang="en-US" sz="2000" dirty="0"/>
              <a:t>Bagaimana </a:t>
            </a:r>
            <a:r>
              <a:rPr lang="en-US" sz="2000" dirty="0" err="1"/>
              <a:t>cara</a:t>
            </a:r>
            <a:r>
              <a:rPr lang="en-US" sz="2000" dirty="0"/>
              <a:t> </a:t>
            </a:r>
            <a:r>
              <a:rPr lang="en-US" sz="2000" dirty="0" err="1"/>
              <a:t>taunya</a:t>
            </a:r>
            <a:r>
              <a:rPr lang="en-US" sz="2000" dirty="0"/>
              <a:t>?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Tips dong biar </a:t>
            </a:r>
            <a:r>
              <a:rPr lang="en-US" sz="2000" dirty="0" err="1"/>
              <a:t>aman</a:t>
            </a:r>
            <a:r>
              <a:rPr lang="en-US" sz="2000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61652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dark sales pitch_tm22318419_Win32_LW__SL_v3" id="{25F84EBA-C1D2-4AFA-BE29-F69FFF8F2DC6}" vid="{6C5BA4FE-EBF3-4DA8-82DB-24F1AF7B6C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2740</TotalTime>
  <Words>1019</Words>
  <Application>Microsoft Office PowerPoint</Application>
  <PresentationFormat>Widescreen</PresentationFormat>
  <Paragraphs>309</Paragraphs>
  <Slides>46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Tenorite</vt:lpstr>
      <vt:lpstr>Monoline</vt:lpstr>
      <vt:lpstr>YAKIN AMAN? Cyber security awareness seminar</vt:lpstr>
      <vt:lpstr>Who?</vt:lpstr>
      <vt:lpstr>PowerPoint Presentation</vt:lpstr>
      <vt:lpstr>Cyber Attack Trend</vt:lpstr>
      <vt:lpstr>Cyber attack trend</vt:lpstr>
      <vt:lpstr>Cyber attack trend</vt:lpstr>
      <vt:lpstr>Crime as a service</vt:lpstr>
      <vt:lpstr>CRIME AS A SERVICE</vt:lpstr>
      <vt:lpstr>Aku aman gak ya?</vt:lpstr>
      <vt:lpstr>Wrong assumption</vt:lpstr>
      <vt:lpstr>PowerPoint Presentation</vt:lpstr>
      <vt:lpstr>PowerPoint Presentation</vt:lpstr>
      <vt:lpstr>Threat case study</vt:lpstr>
      <vt:lpstr>phishing</vt:lpstr>
      <vt:lpstr>PHISHING</vt:lpstr>
      <vt:lpstr>PHISHING MEDIUM</vt:lpstr>
      <vt:lpstr>Phishing or not?</vt:lpstr>
      <vt:lpstr>Phishing or not?</vt:lpstr>
      <vt:lpstr>Phishing or not?</vt:lpstr>
      <vt:lpstr>Phishing or not?</vt:lpstr>
      <vt:lpstr>Phishing or not?</vt:lpstr>
      <vt:lpstr>Phishing or not?</vt:lpstr>
      <vt:lpstr>Phishing or not?</vt:lpstr>
      <vt:lpstr>What Helps you protect from phishing?</vt:lpstr>
      <vt:lpstr>SOCIAL ENGINEERING</vt:lpstr>
      <vt:lpstr>Social engineering</vt:lpstr>
      <vt:lpstr>Social engineering</vt:lpstr>
      <vt:lpstr>PowerPoint Presentation</vt:lpstr>
      <vt:lpstr>PowerPoint Presentation</vt:lpstr>
      <vt:lpstr>BAD USB</vt:lpstr>
      <vt:lpstr>BAD USB</vt:lpstr>
      <vt:lpstr>SAFE PRACTICE WITH USB</vt:lpstr>
      <vt:lpstr>UNSAFE WIFI CONNECTION</vt:lpstr>
      <vt:lpstr>PowerPoint Presentation</vt:lpstr>
      <vt:lpstr>WHY does IT Matters?</vt:lpstr>
      <vt:lpstr>IMPACT!!</vt:lpstr>
      <vt:lpstr>Meet the beast</vt:lpstr>
      <vt:lpstr>SAFE PRACTICE WITH WIFI CONNECTION</vt:lpstr>
      <vt:lpstr>MALWARES</vt:lpstr>
      <vt:lpstr>MAL.. WHAT?</vt:lpstr>
      <vt:lpstr>Malware roles</vt:lpstr>
      <vt:lpstr>HOW Can you get infected?</vt:lpstr>
      <vt:lpstr>POTENTIAL DAMAGE</vt:lpstr>
      <vt:lpstr>HOW TO AVOID MALWARES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Berkarir di  Cyber security</dc:title>
  <dc:creator>Satria Ady Pradana</dc:creator>
  <cp:lastModifiedBy>Satria Ady Pradana</cp:lastModifiedBy>
  <cp:revision>28</cp:revision>
  <dcterms:created xsi:type="dcterms:W3CDTF">2021-12-22T10:15:29Z</dcterms:created>
  <dcterms:modified xsi:type="dcterms:W3CDTF">2023-06-24T11:35:34Z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